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9" r:id="rId1"/>
  </p:sldMasterIdLst>
  <p:notesMasterIdLst>
    <p:notesMasterId r:id="rId21"/>
  </p:notesMasterIdLst>
  <p:handoutMasterIdLst>
    <p:handoutMasterId r:id="rId22"/>
  </p:handoutMasterIdLst>
  <p:sldIdLst>
    <p:sldId id="289" r:id="rId2"/>
    <p:sldId id="290" r:id="rId3"/>
    <p:sldId id="296" r:id="rId4"/>
    <p:sldId id="291" r:id="rId5"/>
    <p:sldId id="297" r:id="rId6"/>
    <p:sldId id="292" r:id="rId7"/>
    <p:sldId id="301" r:id="rId8"/>
    <p:sldId id="298" r:id="rId9"/>
    <p:sldId id="302" r:id="rId10"/>
    <p:sldId id="293" r:id="rId11"/>
    <p:sldId id="299" r:id="rId12"/>
    <p:sldId id="300" r:id="rId13"/>
    <p:sldId id="294" r:id="rId14"/>
    <p:sldId id="303" r:id="rId15"/>
    <p:sldId id="307" r:id="rId16"/>
    <p:sldId id="295" r:id="rId17"/>
    <p:sldId id="304" r:id="rId18"/>
    <p:sldId id="305" r:id="rId19"/>
    <p:sldId id="306" r:id="rId20"/>
  </p:sldIdLst>
  <p:sldSz cx="9144000" cy="6858000" type="screen4x3"/>
  <p:notesSz cx="6858000" cy="9144000"/>
  <p:defaultTextStyle>
    <a:defPPr>
      <a:defRPr lang="nl-NL"/>
    </a:defPPr>
    <a:lvl1pPr algn="l" rtl="0" fontAlgn="base">
      <a:spcBef>
        <a:spcPct val="0"/>
      </a:spcBef>
      <a:spcAft>
        <a:spcPct val="0"/>
      </a:spcAft>
      <a:defRPr sz="2600" kern="1200">
        <a:solidFill>
          <a:srgbClr val="000000"/>
        </a:solidFill>
        <a:latin typeface="Verdana" charset="0"/>
        <a:ea typeface="ＭＳ Ｐゴシック" charset="0"/>
        <a:cs typeface="ＭＳ Ｐゴシック" charset="0"/>
      </a:defRPr>
    </a:lvl1pPr>
    <a:lvl2pPr marL="457200" algn="l" rtl="0" fontAlgn="base">
      <a:spcBef>
        <a:spcPct val="0"/>
      </a:spcBef>
      <a:spcAft>
        <a:spcPct val="0"/>
      </a:spcAft>
      <a:defRPr sz="2600" kern="1200">
        <a:solidFill>
          <a:srgbClr val="000000"/>
        </a:solidFill>
        <a:latin typeface="Verdana" charset="0"/>
        <a:ea typeface="ＭＳ Ｐゴシック" charset="0"/>
        <a:cs typeface="ＭＳ Ｐゴシック" charset="0"/>
      </a:defRPr>
    </a:lvl2pPr>
    <a:lvl3pPr marL="914400" algn="l" rtl="0" fontAlgn="base">
      <a:spcBef>
        <a:spcPct val="0"/>
      </a:spcBef>
      <a:spcAft>
        <a:spcPct val="0"/>
      </a:spcAft>
      <a:defRPr sz="2600" kern="1200">
        <a:solidFill>
          <a:srgbClr val="000000"/>
        </a:solidFill>
        <a:latin typeface="Verdana" charset="0"/>
        <a:ea typeface="ＭＳ Ｐゴシック" charset="0"/>
        <a:cs typeface="ＭＳ Ｐゴシック" charset="0"/>
      </a:defRPr>
    </a:lvl3pPr>
    <a:lvl4pPr marL="1371600" algn="l" rtl="0" fontAlgn="base">
      <a:spcBef>
        <a:spcPct val="0"/>
      </a:spcBef>
      <a:spcAft>
        <a:spcPct val="0"/>
      </a:spcAft>
      <a:defRPr sz="2600" kern="1200">
        <a:solidFill>
          <a:srgbClr val="000000"/>
        </a:solidFill>
        <a:latin typeface="Verdana" charset="0"/>
        <a:ea typeface="ＭＳ Ｐゴシック" charset="0"/>
        <a:cs typeface="ＭＳ Ｐゴシック" charset="0"/>
      </a:defRPr>
    </a:lvl4pPr>
    <a:lvl5pPr marL="1828800" algn="l" rtl="0" fontAlgn="base">
      <a:spcBef>
        <a:spcPct val="0"/>
      </a:spcBef>
      <a:spcAft>
        <a:spcPct val="0"/>
      </a:spcAft>
      <a:defRPr sz="2600" kern="1200">
        <a:solidFill>
          <a:srgbClr val="000000"/>
        </a:solidFill>
        <a:latin typeface="Verdana" charset="0"/>
        <a:ea typeface="ＭＳ Ｐゴシック" charset="0"/>
        <a:cs typeface="ＭＳ Ｐゴシック" charset="0"/>
      </a:defRPr>
    </a:lvl5pPr>
    <a:lvl6pPr marL="2286000" algn="l" defTabSz="457200" rtl="0" eaLnBrk="1" latinLnBrk="0" hangingPunct="1">
      <a:defRPr sz="2600" kern="1200">
        <a:solidFill>
          <a:srgbClr val="000000"/>
        </a:solidFill>
        <a:latin typeface="Verdana" charset="0"/>
        <a:ea typeface="ＭＳ Ｐゴシック" charset="0"/>
        <a:cs typeface="ＭＳ Ｐゴシック" charset="0"/>
      </a:defRPr>
    </a:lvl6pPr>
    <a:lvl7pPr marL="2743200" algn="l" defTabSz="457200" rtl="0" eaLnBrk="1" latinLnBrk="0" hangingPunct="1">
      <a:defRPr sz="2600" kern="1200">
        <a:solidFill>
          <a:srgbClr val="000000"/>
        </a:solidFill>
        <a:latin typeface="Verdana" charset="0"/>
        <a:ea typeface="ＭＳ Ｐゴシック" charset="0"/>
        <a:cs typeface="ＭＳ Ｐゴシック" charset="0"/>
      </a:defRPr>
    </a:lvl7pPr>
    <a:lvl8pPr marL="3200400" algn="l" defTabSz="457200" rtl="0" eaLnBrk="1" latinLnBrk="0" hangingPunct="1">
      <a:defRPr sz="2600" kern="1200">
        <a:solidFill>
          <a:srgbClr val="000000"/>
        </a:solidFill>
        <a:latin typeface="Verdana" charset="0"/>
        <a:ea typeface="ＭＳ Ｐゴシック" charset="0"/>
        <a:cs typeface="ＭＳ Ｐゴシック" charset="0"/>
      </a:defRPr>
    </a:lvl8pPr>
    <a:lvl9pPr marL="3657600" algn="l" defTabSz="457200" rtl="0" eaLnBrk="1" latinLnBrk="0" hangingPunct="1">
      <a:defRPr sz="2600" kern="1200">
        <a:solidFill>
          <a:srgbClr val="000000"/>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7000"/>
    <a:srgbClr val="529D26"/>
    <a:srgbClr val="2494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5" autoAdjust="0"/>
    <p:restoredTop sz="94660"/>
  </p:normalViewPr>
  <p:slideViewPr>
    <p:cSldViewPr showGuides="1">
      <p:cViewPr varScale="1">
        <p:scale>
          <a:sx n="106" d="100"/>
          <a:sy n="106"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F6018B0-AC76-3141-B7E0-435CEE813CA0}" type="slidenum">
              <a:rPr/>
              <a:pPr>
                <a:defRPr/>
              </a:pPr>
              <a:t>‹nr.›</a:t>
            </a:fld>
            <a:endParaRPr lang="nl-NL"/>
          </a:p>
        </p:txBody>
      </p:sp>
    </p:spTree>
    <p:extLst>
      <p:ext uri="{BB962C8B-B14F-4D97-AF65-F5344CB8AC3E}">
        <p14:creationId xmlns:p14="http://schemas.microsoft.com/office/powerpoint/2010/main" xmlns="" val="598441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ea typeface="+mn-ea"/>
                <a:cs typeface="+mn-cs"/>
              </a:defRPr>
            </a:lvl1pPr>
          </a:lstStyle>
          <a:p>
            <a:pPr>
              <a:defRPr/>
            </a:pPr>
            <a:fld id="{5850E400-D540-D84A-ABA8-26D8650DC22A}" type="datetimeFigureOut">
              <a:rPr lang="nl-NL"/>
              <a:pPr>
                <a:defRPr/>
              </a:pPr>
              <a:t>15-6-2017</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0"/>
            <a:r>
              <a:rPr lang="nl-NL" noProof="0" smtClean="0"/>
              <a:t>Tweede niveau</a:t>
            </a:r>
          </a:p>
          <a:p>
            <a:pPr lvl="0"/>
            <a:r>
              <a:rPr lang="nl-NL" noProof="0" smtClean="0"/>
              <a:t>Derde niveau</a:t>
            </a:r>
          </a:p>
          <a:p>
            <a:pPr lvl="0"/>
            <a:r>
              <a:rPr lang="nl-NL" noProof="0" smtClean="0"/>
              <a:t>Vierde niveau</a:t>
            </a:r>
          </a:p>
          <a:p>
            <a:pPr lvl="0"/>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ea typeface="+mn-ea"/>
                <a:cs typeface="+mn-cs"/>
              </a:defRPr>
            </a:lvl1pPr>
          </a:lstStyle>
          <a:p>
            <a:pPr>
              <a:defRPr/>
            </a:pPr>
            <a:fld id="{ED537066-6EFE-0648-B003-72668E2E4431}" type="slidenum">
              <a:rPr lang="nl-NL"/>
              <a:pPr>
                <a:defRPr/>
              </a:pPr>
              <a:t>‹nr.›</a:t>
            </a:fld>
            <a:endParaRPr lang="nl-NL" dirty="0"/>
          </a:p>
        </p:txBody>
      </p:sp>
    </p:spTree>
    <p:extLst>
      <p:ext uri="{BB962C8B-B14F-4D97-AF65-F5344CB8AC3E}">
        <p14:creationId xmlns:p14="http://schemas.microsoft.com/office/powerpoint/2010/main" xmlns="" val="1527604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Arial" charset="0"/>
      </a:defRPr>
    </a:lvl1pPr>
    <a:lvl2pPr marL="742950" indent="-285750" algn="l" rtl="0" eaLnBrk="0" fontAlgn="base" hangingPunct="0">
      <a:spcBef>
        <a:spcPct val="30000"/>
      </a:spcBef>
      <a:spcAft>
        <a:spcPct val="0"/>
      </a:spcAft>
      <a:defRPr sz="1200" kern="1200">
        <a:solidFill>
          <a:schemeClr val="tx1"/>
        </a:solidFill>
        <a:latin typeface="+mn-lt"/>
        <a:ea typeface="ＭＳ Ｐゴシック" charset="0"/>
        <a:cs typeface="Arial" charset="0"/>
      </a:defRPr>
    </a:lvl2pPr>
    <a:lvl3pPr marL="1143000" indent="-228600" algn="l" rtl="0" eaLnBrk="0" fontAlgn="base" hangingPunct="0">
      <a:spcBef>
        <a:spcPct val="30000"/>
      </a:spcBef>
      <a:spcAft>
        <a:spcPct val="0"/>
      </a:spcAft>
      <a:defRPr sz="1200" kern="1200">
        <a:solidFill>
          <a:schemeClr val="tx1"/>
        </a:solidFill>
        <a:latin typeface="+mn-lt"/>
        <a:ea typeface="ＭＳ Ｐゴシック" charset="0"/>
        <a:cs typeface="Arial" charset="0"/>
      </a:defRPr>
    </a:lvl3pPr>
    <a:lvl4pPr marL="1600200" indent="-228600" algn="l" rtl="0" eaLnBrk="0" fontAlgn="base" hangingPunct="0">
      <a:spcBef>
        <a:spcPct val="30000"/>
      </a:spcBef>
      <a:spcAft>
        <a:spcPct val="0"/>
      </a:spcAft>
      <a:defRPr sz="1200" kern="1200">
        <a:solidFill>
          <a:schemeClr val="tx1"/>
        </a:solidFill>
        <a:latin typeface="+mn-lt"/>
        <a:ea typeface="ＭＳ Ｐゴシック" charset="0"/>
        <a:cs typeface="Arial" charset="0"/>
      </a:defRPr>
    </a:lvl4pPr>
    <a:lvl5pPr marL="2057400" indent="-228600" algn="l" rtl="0" eaLnBrk="0" fontAlgn="base" hangingPunct="0">
      <a:spcBef>
        <a:spcPct val="30000"/>
      </a:spcBef>
      <a:spcAft>
        <a:spcPct val="0"/>
      </a:spcAft>
      <a:defRPr sz="1200" kern="1200">
        <a:solidFill>
          <a:schemeClr val="tx1"/>
        </a:solidFill>
        <a:latin typeface="+mn-lt"/>
        <a:ea typeface="ＭＳ Ｐゴシック"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el met afbeelding">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cstate="print">
            <a:extLst>
              <a:ext uri="{28A0092B-C50C-407E-A947-70E740481C1C}">
                <a14:useLocalDpi xmlns:a14="http://schemas.microsoft.com/office/drawing/2010/main" xmlns="" val="0"/>
              </a:ext>
            </a:extLst>
          </a:blip>
          <a:srcRect l="25375" t="3618" r="23370" b="5823"/>
          <a:stretch>
            <a:fillRect/>
          </a:stretch>
        </p:blipFill>
        <p:spPr bwMode="auto">
          <a:xfrm>
            <a:off x="0" y="0"/>
            <a:ext cx="4895850" cy="686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hpKleurvlak"/>
          <p:cNvSpPr>
            <a:spLocks noChangeArrowheads="1"/>
          </p:cNvSpPr>
          <p:nvPr/>
        </p:nvSpPr>
        <p:spPr bwMode="auto">
          <a:xfrm>
            <a:off x="4572000" y="0"/>
            <a:ext cx="4572000" cy="6858000"/>
          </a:xfrm>
          <a:prstGeom prst="rect">
            <a:avLst/>
          </a:prstGeom>
          <a:solidFill>
            <a:srgbClr val="E17000"/>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anchor="ctr"/>
          <a:lstStyle/>
          <a:p>
            <a:pPr algn="ctr"/>
            <a:endParaRPr lang="nl-NL" sz="1800">
              <a:solidFill>
                <a:schemeClr val="tx1"/>
              </a:solidFill>
            </a:endParaRPr>
          </a:p>
        </p:txBody>
      </p:sp>
      <p:pic>
        <p:nvPicPr>
          <p:cNvPr id="6" name="Afbeelding 7" descr="RO_VWS_Logo_Powerpoint_diap_nl.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200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4924428" y="2474907"/>
            <a:ext cx="3600476" cy="941393"/>
          </a:xfrm>
          <a:prstGeom prst="rect">
            <a:avLst/>
          </a:prstGeom>
        </p:spPr>
        <p:txBody>
          <a:bodyPr>
            <a:normAutofit/>
          </a:bodyPr>
          <a:lstStyle>
            <a:lvl1pPr algn="l">
              <a:tabLst/>
              <a:defRPr sz="2600">
                <a:solidFill>
                  <a:schemeClr val="bg1"/>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4908552" y="3513150"/>
            <a:ext cx="3643338" cy="1752600"/>
          </a:xfrm>
          <a:prstGeom prst="rect">
            <a:avLst/>
          </a:prstGeom>
        </p:spPr>
        <p:txBody>
          <a:bodyPr>
            <a:normAutofit/>
          </a:bodyPr>
          <a:lstStyle>
            <a:lvl1pPr marL="0" indent="0" algn="l">
              <a:buNone/>
              <a:tabLst/>
              <a:defRPr sz="18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xmlns="" val="92832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INOUD">
    <p:spTree>
      <p:nvGrpSpPr>
        <p:cNvPr id="1" name=""/>
        <p:cNvGrpSpPr/>
        <p:nvPr/>
      </p:nvGrpSpPr>
      <p:grpSpPr>
        <a:xfrm>
          <a:off x="0" y="0"/>
          <a:ext cx="0" cy="0"/>
          <a:chOff x="0" y="0"/>
          <a:chExt cx="0" cy="0"/>
        </a:xfrm>
      </p:grpSpPr>
      <p:sp>
        <p:nvSpPr>
          <p:cNvPr id="16" name="shpKleurvlak"/>
          <p:cNvSpPr>
            <a:spLocks noChangeArrowheads="1"/>
          </p:cNvSpPr>
          <p:nvPr userDrawn="1"/>
        </p:nvSpPr>
        <p:spPr bwMode="auto">
          <a:xfrm>
            <a:off x="0" y="0"/>
            <a:ext cx="4572000" cy="6858000"/>
          </a:xfrm>
          <a:prstGeom prst="rect">
            <a:avLst/>
          </a:prstGeom>
          <a:solidFill>
            <a:srgbClr val="E17000"/>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anchor="ctr"/>
          <a:lstStyle/>
          <a:p>
            <a:pPr algn="ctr"/>
            <a:endParaRPr lang="nl-NL" sz="1800">
              <a:solidFill>
                <a:schemeClr val="tx1"/>
              </a:solidFill>
            </a:endParaRPr>
          </a:p>
        </p:txBody>
      </p:sp>
      <p:pic>
        <p:nvPicPr>
          <p:cNvPr id="17" name="Afbeelding 6" descr="RO_VWS_Logo_Powerpoint_pos_nl.pn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200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 name="Afbeelding 7" descr="4002 gezondheid.pn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619250" y="1628775"/>
            <a:ext cx="1260475" cy="1198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Afbeelding 8" descr="4092 welzijn.png"/>
          <p:cNvPicPr>
            <a:picLocks noChangeAspect="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1619250" y="3429000"/>
            <a:ext cx="126047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 name="Afbeelding 19" descr="4089 sport.png"/>
          <p:cNvPicPr>
            <a:picLocks noChangeAspect="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1692275" y="5157788"/>
            <a:ext cx="1119188" cy="1258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 name="Tijdelijke aanduiding voor tekst 8"/>
          <p:cNvSpPr>
            <a:spLocks noGrp="1"/>
          </p:cNvSpPr>
          <p:nvPr>
            <p:ph type="body" sz="quarter" idx="12"/>
          </p:nvPr>
        </p:nvSpPr>
        <p:spPr>
          <a:xfrm>
            <a:off x="4929211" y="2500306"/>
            <a:ext cx="3500441" cy="1216725"/>
          </a:xfrm>
          <a:prstGeom prst="rect">
            <a:avLst/>
          </a:prstGeom>
        </p:spPr>
        <p:txBody>
          <a:bodyPr/>
          <a:lstStyle>
            <a:lvl1pPr>
              <a:buFontTx/>
              <a:buNone/>
              <a:defRPr sz="2600">
                <a:solidFill>
                  <a:schemeClr val="tx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22" name="Tijdelijke aanduiding voor tekst 13"/>
          <p:cNvSpPr>
            <a:spLocks noGrp="1"/>
          </p:cNvSpPr>
          <p:nvPr>
            <p:ph type="body" sz="quarter" idx="13"/>
          </p:nvPr>
        </p:nvSpPr>
        <p:spPr>
          <a:xfrm>
            <a:off x="4943045" y="3755397"/>
            <a:ext cx="3486607" cy="3057979"/>
          </a:xfrm>
          <a:prstGeom prst="rect">
            <a:avLst/>
          </a:prstGeom>
        </p:spPr>
        <p:txBody>
          <a:bodyPr/>
          <a:lstStyle>
            <a:lvl1pPr marL="234950" indent="-234950">
              <a:buFont typeface="+mj-lt"/>
              <a:buAutoNum type="alphaLcPeriod"/>
              <a:defRPr sz="1800" baseline="0">
                <a:solidFill>
                  <a:srgbClr val="000000"/>
                </a:solidFill>
              </a:defRPr>
            </a:lvl1pPr>
          </a:lstStyle>
          <a:p>
            <a:pPr lvl="0"/>
            <a:r>
              <a:rPr lang="nl-NL" smtClean="0"/>
              <a:t>Klik om de modelstijlen te bewerken</a:t>
            </a:r>
          </a:p>
        </p:txBody>
      </p:sp>
    </p:spTree>
    <p:extLst>
      <p:ext uri="{BB962C8B-B14F-4D97-AF65-F5344CB8AC3E}">
        <p14:creationId xmlns:p14="http://schemas.microsoft.com/office/powerpoint/2010/main" xmlns="" val="327958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0"/>
          </p:nvPr>
        </p:nvSpPr>
        <p:spPr/>
        <p:txBody>
          <a:bodyPr/>
          <a:lstStyle/>
          <a:p>
            <a:pPr>
              <a:defRPr/>
            </a:pPr>
            <a:r>
              <a:rPr lang="nl-NL"/>
              <a:t>Voettekst</a:t>
            </a:r>
          </a:p>
        </p:txBody>
      </p:sp>
      <p:sp>
        <p:nvSpPr>
          <p:cNvPr id="4" name="Tijdelijke aanduiding voor dianummer 3"/>
          <p:cNvSpPr>
            <a:spLocks noGrp="1"/>
          </p:cNvSpPr>
          <p:nvPr>
            <p:ph type="sldNum" sz="quarter" idx="11"/>
          </p:nvPr>
        </p:nvSpPr>
        <p:spPr/>
        <p:txBody>
          <a:bodyPr/>
          <a:lstStyle/>
          <a:p>
            <a:pPr>
              <a:defRPr/>
            </a:pPr>
            <a:fld id="{31DE422C-79B4-E84C-85CD-B19AC57C0624}" type="slidenum">
              <a:rPr lang="nl-NL"/>
              <a:pPr>
                <a:defRPr/>
              </a:pPr>
              <a:t>‹nr.›</a:t>
            </a:fld>
            <a:endParaRPr lang="nl-NL"/>
          </a:p>
        </p:txBody>
      </p:sp>
      <p:pic>
        <p:nvPicPr>
          <p:cNvPr id="5" name="Picture 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l="8093" t="6607" r="8873" b="13812"/>
          <a:stretch>
            <a:fillRect/>
          </a:stretch>
        </p:blipFill>
        <p:spPr bwMode="auto">
          <a:xfrm>
            <a:off x="0" y="0"/>
            <a:ext cx="477043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hpKleurvlak"/>
          <p:cNvSpPr>
            <a:spLocks noChangeArrowheads="1"/>
          </p:cNvSpPr>
          <p:nvPr userDrawn="1"/>
        </p:nvSpPr>
        <p:spPr bwMode="auto">
          <a:xfrm>
            <a:off x="4572000" y="0"/>
            <a:ext cx="4572000" cy="6858000"/>
          </a:xfrm>
          <a:prstGeom prst="rect">
            <a:avLst/>
          </a:prstGeom>
          <a:solidFill>
            <a:srgbClr val="E17000"/>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anchor="ctr"/>
          <a:lstStyle/>
          <a:p>
            <a:pPr algn="ctr"/>
            <a:endParaRPr lang="nl-NL" sz="1800">
              <a:solidFill>
                <a:schemeClr val="tx1"/>
              </a:solidFill>
            </a:endParaRPr>
          </a:p>
        </p:txBody>
      </p:sp>
      <p:pic>
        <p:nvPicPr>
          <p:cNvPr id="7" name="Afbeelding 7" descr="RO_VWS_Logo_Powerpoint_diap_nl.png"/>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200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9" name="Tijdelijke aanduiding voor tekst 13"/>
          <p:cNvSpPr>
            <a:spLocks noGrp="1"/>
          </p:cNvSpPr>
          <p:nvPr>
            <p:ph type="body" sz="quarter" idx="13"/>
          </p:nvPr>
        </p:nvSpPr>
        <p:spPr>
          <a:xfrm>
            <a:off x="4943045" y="3755397"/>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Tree>
    <p:extLst>
      <p:ext uri="{BB962C8B-B14F-4D97-AF65-F5344CB8AC3E}">
        <p14:creationId xmlns:p14="http://schemas.microsoft.com/office/powerpoint/2010/main" xmlns="" val="207390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met iiconen">
    <p:spTree>
      <p:nvGrpSpPr>
        <p:cNvPr id="1" name=""/>
        <p:cNvGrpSpPr/>
        <p:nvPr/>
      </p:nvGrpSpPr>
      <p:grpSpPr>
        <a:xfrm>
          <a:off x="0" y="0"/>
          <a:ext cx="0" cy="0"/>
          <a:chOff x="0" y="0"/>
          <a:chExt cx="0" cy="0"/>
        </a:xfrm>
      </p:grpSpPr>
      <p:sp>
        <p:nvSpPr>
          <p:cNvPr id="4" name="shpKleurvlak"/>
          <p:cNvSpPr>
            <a:spLocks noChangeArrowheads="1"/>
          </p:cNvSpPr>
          <p:nvPr/>
        </p:nvSpPr>
        <p:spPr bwMode="auto">
          <a:xfrm>
            <a:off x="0" y="0"/>
            <a:ext cx="4572000" cy="6858000"/>
          </a:xfrm>
          <a:prstGeom prst="rect">
            <a:avLst/>
          </a:prstGeom>
          <a:solidFill>
            <a:srgbClr val="E17000"/>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anchor="ctr"/>
          <a:lstStyle/>
          <a:p>
            <a:pPr algn="ctr"/>
            <a:endParaRPr lang="nl-NL" sz="1800">
              <a:solidFill>
                <a:schemeClr val="tx1"/>
              </a:solidFill>
            </a:endParaRPr>
          </a:p>
        </p:txBody>
      </p:sp>
      <p:pic>
        <p:nvPicPr>
          <p:cNvPr id="5" name="Afbeelding 6" descr="RO_VWS_Logo_Powerpoint_pos_nl.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200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Afbeelding 7" descr="4002 gezondheid.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19250" y="1628775"/>
            <a:ext cx="1260475" cy="1198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Afbeelding 8" descr="4092 welzijn.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19250" y="3429000"/>
            <a:ext cx="126047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Afbeelding 9" descr="4089 sport.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92275" y="5157788"/>
            <a:ext cx="1119188" cy="1258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ijdelijke aanduiding voor tekst 8"/>
          <p:cNvSpPr>
            <a:spLocks noGrp="1"/>
          </p:cNvSpPr>
          <p:nvPr>
            <p:ph type="body" sz="quarter" idx="12"/>
          </p:nvPr>
        </p:nvSpPr>
        <p:spPr>
          <a:xfrm>
            <a:off x="4929211" y="2500306"/>
            <a:ext cx="3500441" cy="1216725"/>
          </a:xfrm>
          <a:prstGeom prst="rect">
            <a:avLst/>
          </a:prstGeom>
        </p:spPr>
        <p:txBody>
          <a:bodyPr/>
          <a:lstStyle>
            <a:lvl1pPr>
              <a:buFontTx/>
              <a:buNone/>
              <a:defRPr sz="2600">
                <a:solidFill>
                  <a:schemeClr val="tx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7" name="Tijdelijke aanduiding voor tekst 13"/>
          <p:cNvSpPr>
            <a:spLocks noGrp="1"/>
          </p:cNvSpPr>
          <p:nvPr>
            <p:ph type="body" sz="quarter" idx="13"/>
          </p:nvPr>
        </p:nvSpPr>
        <p:spPr>
          <a:xfrm>
            <a:off x="4943045" y="3755397"/>
            <a:ext cx="3486607" cy="3057979"/>
          </a:xfrm>
          <a:prstGeom prst="rect">
            <a:avLst/>
          </a:prstGeom>
        </p:spPr>
        <p:txBody>
          <a:bodyPr/>
          <a:lstStyle>
            <a:lvl1pPr marL="234950" indent="-234950">
              <a:buFont typeface="+mj-lt"/>
              <a:buAutoNum type="alphaLcPeriod"/>
              <a:defRPr sz="1800" baseline="0">
                <a:solidFill>
                  <a:srgbClr val="000000"/>
                </a:solidFill>
              </a:defRPr>
            </a:lvl1pPr>
          </a:lstStyle>
          <a:p>
            <a:pPr lvl="0"/>
            <a:r>
              <a:rPr lang="nl-NL" smtClean="0"/>
              <a:t>Klik om de modelstijlen te bewerken</a:t>
            </a:r>
          </a:p>
        </p:txBody>
      </p:sp>
    </p:spTree>
    <p:extLst>
      <p:ext uri="{BB962C8B-B14F-4D97-AF65-F5344CB8AC3E}">
        <p14:creationId xmlns:p14="http://schemas.microsoft.com/office/powerpoint/2010/main" xmlns="" val="246002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E17000"/>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anchor="ctr"/>
          <a:lstStyle/>
          <a:p>
            <a:pPr algn="ctr"/>
            <a:endParaRPr lang="nl-NL" sz="180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E17000"/>
          </a:solidFill>
          <a:ln>
            <a:noFill/>
          </a:ln>
          <a:extLst>
            <a:ext uri="{91240B29-F687-4f45-9708-019B960494DF}">
              <a14:hiddenLine xmlns:a14="http://schemas.microsoft.com/office/drawing/2010/main" xmlns="" w="25400">
                <a:solidFill>
                  <a:srgbClr val="000000"/>
                </a:solidFill>
                <a:miter lim="800000"/>
                <a:headEnd/>
                <a:tailEnd/>
              </a14:hiddenLine>
            </a:ext>
          </a:extLst>
        </p:spPr>
        <p:txBody>
          <a:bodyPr anchor="ctr"/>
          <a:lstStyle/>
          <a:p>
            <a:pPr algn="ctr"/>
            <a:endParaRPr lang="nl-NL" sz="1800">
              <a:solidFill>
                <a:srgbClr val="FFFFFF"/>
              </a:solidFill>
            </a:endParaRPr>
          </a:p>
        </p:txBody>
      </p:sp>
      <p:pic>
        <p:nvPicPr>
          <p:cNvPr id="6" name="Afbeelding 7" descr="RO_BEELDMERK_Powerpoint.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p:txBody>
      </p:sp>
      <p:sp>
        <p:nvSpPr>
          <p:cNvPr id="7" name="shpKleurvlakBoven"/>
          <p:cNvSpPr>
            <a:spLocks noGrp="1" noChangeArrowheads="1"/>
          </p:cNvSpPr>
          <p:nvPr>
            <p:ph type="ftr" sz="quarter" idx="10"/>
          </p:nvPr>
        </p:nvSpPr>
        <p:spPr/>
        <p:txBody>
          <a:bodyPr/>
          <a:lstStyle>
            <a:lvl1pPr>
              <a:defRPr/>
            </a:lvl1pPr>
          </a:lstStyle>
          <a:p>
            <a:pPr>
              <a:defRPr/>
            </a:pPr>
            <a:r>
              <a:rPr lang="nl-NL"/>
              <a:t>Voettekst</a:t>
            </a:r>
          </a:p>
        </p:txBody>
      </p:sp>
      <p:sp>
        <p:nvSpPr>
          <p:cNvPr id="8" name="shpBeeldmerk"/>
          <p:cNvSpPr>
            <a:spLocks noGrp="1" noChangeArrowheads="1"/>
          </p:cNvSpPr>
          <p:nvPr>
            <p:ph type="sldNum" sz="quarter" idx="11"/>
          </p:nvPr>
        </p:nvSpPr>
        <p:spPr/>
        <p:txBody>
          <a:bodyPr/>
          <a:lstStyle>
            <a:lvl1pPr>
              <a:defRPr/>
            </a:lvl1pPr>
          </a:lstStyle>
          <a:p>
            <a:pPr>
              <a:defRPr/>
            </a:pPr>
            <a:fld id="{DEA49D5D-94F6-A14E-9B1F-41E0B8197FAE}" type="slidenum">
              <a:rPr lang="nl-NL"/>
              <a:pPr>
                <a:defRPr/>
              </a:pPr>
              <a:t>‹nr.›</a:t>
            </a:fld>
            <a:endParaRPr lang="nl-NL"/>
          </a:p>
        </p:txBody>
      </p:sp>
    </p:spTree>
    <p:extLst>
      <p:ext uri="{BB962C8B-B14F-4D97-AF65-F5344CB8AC3E}">
        <p14:creationId xmlns:p14="http://schemas.microsoft.com/office/powerpoint/2010/main" xmlns="" val="377940523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hpVoettekst"/>
          <p:cNvSpPr>
            <a:spLocks noGrp="1" noChangeArrowheads="1"/>
          </p:cNvSpPr>
          <p:nvPr>
            <p:ph type="title"/>
          </p:nvPr>
        </p:nvSpPr>
        <p:spPr bwMode="auto">
          <a:xfrm>
            <a:off x="366713" y="1233488"/>
            <a:ext cx="8169275"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l-NL"/>
              <a:t>Klik om het opmaakprofiel te bewerken</a:t>
            </a:r>
          </a:p>
        </p:txBody>
      </p:sp>
      <p:sp>
        <p:nvSpPr>
          <p:cNvPr id="2051" name="shpPagina"/>
          <p:cNvSpPr>
            <a:spLocks noGrp="1" noChangeArrowheads="1"/>
          </p:cNvSpPr>
          <p:nvPr>
            <p:ph type="body" idx="1"/>
          </p:nvPr>
        </p:nvSpPr>
        <p:spPr bwMode="auto">
          <a:xfrm>
            <a:off x="366713" y="1798638"/>
            <a:ext cx="8169275" cy="435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0"/>
            <a:r>
              <a:rPr lang="nl-NL"/>
              <a:t># eerste niveau</a:t>
            </a:r>
          </a:p>
          <a:p>
            <a:pPr lvl="1"/>
            <a:r>
              <a:rPr lang="nl-NL"/>
              <a:t>Tweede niveau</a:t>
            </a:r>
          </a:p>
          <a:p>
            <a:pPr lvl="2"/>
            <a:r>
              <a:rPr lang="nl-NL"/>
              <a:t>Derde niveau</a:t>
            </a:r>
          </a:p>
          <a:p>
            <a:pPr lvl="3"/>
            <a:r>
              <a:rPr lang="nl-NL"/>
              <a:t>Vierde niveau</a:t>
            </a:r>
          </a:p>
        </p:txBody>
      </p:sp>
      <p:sp>
        <p:nvSpPr>
          <p:cNvPr id="12" name="shpKleurvlakBoven"/>
          <p:cNvSpPr>
            <a:spLocks noGrp="1" noChangeArrowheads="1"/>
          </p:cNvSpPr>
          <p:nvPr>
            <p:ph type="ftr" sz="quarter" idx="3"/>
          </p:nvPr>
        </p:nvSpPr>
        <p:spPr bwMode="auto">
          <a:xfrm>
            <a:off x="4476750" y="6369050"/>
            <a:ext cx="4164013" cy="284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0" hangingPunct="0">
              <a:defRPr sz="1000">
                <a:latin typeface="Verdana" pitchFamily="34" charset="0"/>
                <a:ea typeface="+mn-ea"/>
                <a:cs typeface="Arial" charset="0"/>
              </a:defRPr>
            </a:lvl1pPr>
          </a:lstStyle>
          <a:p>
            <a:pPr>
              <a:defRPr/>
            </a:pPr>
            <a:r>
              <a:rPr lang="nl-NL"/>
              <a:t>Voettekst</a:t>
            </a:r>
          </a:p>
        </p:txBody>
      </p:sp>
      <p:sp>
        <p:nvSpPr>
          <p:cNvPr id="13" name="shpBeeldmerk"/>
          <p:cNvSpPr>
            <a:spLocks noGrp="1" noChangeArrowheads="1"/>
          </p:cNvSpPr>
          <p:nvPr>
            <p:ph type="sldNum" sz="quarter" idx="4"/>
          </p:nvPr>
        </p:nvSpPr>
        <p:spPr bwMode="auto">
          <a:xfrm>
            <a:off x="387350" y="6362700"/>
            <a:ext cx="712788" cy="36353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0" hangingPunct="0">
              <a:defRPr sz="1000">
                <a:latin typeface="Verdana" pitchFamily="34" charset="0"/>
                <a:ea typeface="+mn-ea"/>
                <a:cs typeface="Arial" charset="0"/>
              </a:defRPr>
            </a:lvl1pPr>
          </a:lstStyle>
          <a:p>
            <a:pPr>
              <a:defRPr/>
            </a:pPr>
            <a:fld id="{31DE422C-79B4-E84C-85CD-B19AC57C0624}"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4216" r:id="rId1"/>
    <p:sldLayoutId id="2147484217" r:id="rId2"/>
    <p:sldLayoutId id="2147484220" r:id="rId3"/>
    <p:sldLayoutId id="2147484218" r:id="rId4"/>
    <p:sldLayoutId id="2147484219" r:id="rId5"/>
  </p:sldLayoutIdLst>
  <p:hf hdr="0"/>
  <p:txStyles>
    <p:titleStyle>
      <a:lvl1pPr algn="l" rtl="0" eaLnBrk="1" fontAlgn="base" hangingPunct="1">
        <a:spcBef>
          <a:spcPct val="0"/>
        </a:spcBef>
        <a:spcAft>
          <a:spcPct val="0"/>
        </a:spcAft>
        <a:defRPr sz="2600" kern="1200">
          <a:solidFill>
            <a:srgbClr val="472216"/>
          </a:solidFill>
          <a:latin typeface="Arial" charset="0"/>
          <a:ea typeface="ＭＳ Ｐゴシック" charset="0"/>
          <a:cs typeface="ＭＳ Ｐゴシック" charset="0"/>
        </a:defRPr>
      </a:lvl1pPr>
      <a:lvl2pPr algn="l" rtl="0" eaLnBrk="1" fontAlgn="base" hangingPunct="1">
        <a:spcBef>
          <a:spcPct val="0"/>
        </a:spcBef>
        <a:spcAft>
          <a:spcPct val="0"/>
        </a:spcAft>
        <a:defRPr sz="2600">
          <a:solidFill>
            <a:srgbClr val="472216"/>
          </a:solidFill>
          <a:latin typeface="Arial" charset="0"/>
          <a:ea typeface="ＭＳ Ｐゴシック" charset="0"/>
          <a:cs typeface="ＭＳ Ｐゴシック" charset="0"/>
        </a:defRPr>
      </a:lvl2pPr>
      <a:lvl3pPr algn="l" rtl="0" eaLnBrk="1" fontAlgn="base" hangingPunct="1">
        <a:spcBef>
          <a:spcPct val="0"/>
        </a:spcBef>
        <a:spcAft>
          <a:spcPct val="0"/>
        </a:spcAft>
        <a:defRPr sz="2600">
          <a:solidFill>
            <a:srgbClr val="472216"/>
          </a:solidFill>
          <a:latin typeface="Arial" charset="0"/>
          <a:ea typeface="ＭＳ Ｐゴシック" charset="0"/>
          <a:cs typeface="ＭＳ Ｐゴシック" charset="0"/>
        </a:defRPr>
      </a:lvl3pPr>
      <a:lvl4pPr algn="l" rtl="0" eaLnBrk="1" fontAlgn="base" hangingPunct="1">
        <a:spcBef>
          <a:spcPct val="0"/>
        </a:spcBef>
        <a:spcAft>
          <a:spcPct val="0"/>
        </a:spcAft>
        <a:defRPr sz="2600">
          <a:solidFill>
            <a:srgbClr val="472216"/>
          </a:solidFill>
          <a:latin typeface="Arial" charset="0"/>
          <a:ea typeface="ＭＳ Ｐゴシック" charset="0"/>
          <a:cs typeface="ＭＳ Ｐゴシック" charset="0"/>
        </a:defRPr>
      </a:lvl4pPr>
      <a:lvl5pPr algn="l" rtl="0" eaLnBrk="1" fontAlgn="base" hangingPunct="1">
        <a:spcBef>
          <a:spcPct val="0"/>
        </a:spcBef>
        <a:spcAft>
          <a:spcPct val="0"/>
        </a:spcAft>
        <a:defRPr sz="2600">
          <a:solidFill>
            <a:srgbClr val="472216"/>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6pPr>
      <a:lvl7pPr marL="9144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7pPr>
      <a:lvl8pPr marL="13716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8pPr>
      <a:lvl9pPr marL="18288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9pPr>
    </p:titleStyle>
    <p:bodyStyle>
      <a:lvl1pPr marL="342900" indent="-342900" algn="l" rtl="0" eaLnBrk="1" fontAlgn="base" hangingPunct="1">
        <a:spcBef>
          <a:spcPct val="20000"/>
        </a:spcBef>
        <a:spcAft>
          <a:spcPct val="0"/>
        </a:spcAft>
        <a:buFont typeface="Arial" charset="0"/>
        <a:defRPr kern="1200">
          <a:solidFill>
            <a:srgbClr val="000000"/>
          </a:solidFill>
          <a:latin typeface="Arial" charset="0"/>
          <a:ea typeface="ＭＳ Ｐゴシック" charset="0"/>
          <a:cs typeface="ＭＳ Ｐゴシック" charset="0"/>
        </a:defRPr>
      </a:lvl1pPr>
      <a:lvl2pPr marL="152400" indent="-150813" algn="l" rtl="0" eaLnBrk="1" fontAlgn="base" hangingPunct="1">
        <a:spcBef>
          <a:spcPct val="20000"/>
        </a:spcBef>
        <a:spcAft>
          <a:spcPct val="0"/>
        </a:spcAft>
        <a:buFont typeface="Arial" charset="0"/>
        <a:buBlip>
          <a:blip r:embed="rId7"/>
        </a:buBlip>
        <a:defRPr kern="1200">
          <a:solidFill>
            <a:srgbClr val="000000"/>
          </a:solidFill>
          <a:latin typeface="Arial" charset="0"/>
          <a:ea typeface="ＭＳ Ｐゴシック" charset="0"/>
          <a:cs typeface="+mn-cs"/>
        </a:defRPr>
      </a:lvl2pPr>
      <a:lvl3pPr marL="406400" indent="-252413" algn="l" rtl="0" eaLnBrk="1" fontAlgn="base" hangingPunct="1">
        <a:spcBef>
          <a:spcPct val="20000"/>
        </a:spcBef>
        <a:spcAft>
          <a:spcPct val="0"/>
        </a:spcAft>
        <a:buFont typeface="Arial" charset="0"/>
        <a:buBlip>
          <a:blip r:embed="rId8"/>
        </a:buBlip>
        <a:defRPr kern="1200">
          <a:solidFill>
            <a:srgbClr val="000000"/>
          </a:solidFill>
          <a:latin typeface="Arial" charset="0"/>
          <a:ea typeface="ＭＳ Ｐゴシック" charset="0"/>
          <a:cs typeface="+mn-cs"/>
        </a:defRPr>
      </a:lvl3pPr>
      <a:lvl4pPr marL="633413" indent="-225425" algn="l" rtl="0" eaLnBrk="1" fontAlgn="base" hangingPunct="1">
        <a:spcBef>
          <a:spcPct val="20000"/>
        </a:spcBef>
        <a:spcAft>
          <a:spcPct val="0"/>
        </a:spcAft>
        <a:buFont typeface="Arial" charset="0"/>
        <a:buBlip>
          <a:blip r:embed="rId9"/>
        </a:buBlip>
        <a:defRPr kern="1200">
          <a:solidFill>
            <a:srgbClr val="000000"/>
          </a:solidFill>
          <a:latin typeface="Arial" charset="0"/>
          <a:ea typeface="ＭＳ Ｐゴシック" charset="0"/>
          <a:cs typeface="+mn-cs"/>
        </a:defRPr>
      </a:lvl4pPr>
      <a:lvl5pPr marL="811213" indent="-176213" algn="l" rtl="0" eaLnBrk="1" fontAlgn="base" hangingPunct="1">
        <a:spcBef>
          <a:spcPct val="20000"/>
        </a:spcBef>
        <a:spcAft>
          <a:spcPct val="0"/>
        </a:spcAft>
        <a:buFont typeface="Arial" charset="0"/>
        <a:buChar char="»"/>
        <a:defRPr kern="1200">
          <a:solidFill>
            <a:schemeClr val="tx1"/>
          </a:solidFill>
          <a:latin typeface="Arial"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www.medischcontact.nl/nieuws/laatste-nieuws/artikel/waarom-de-markt-voor-geneesmiddelen-pervers-is.htm" TargetMode="External"/><Relationship Id="rId2" Type="http://schemas.openxmlformats.org/officeDocument/2006/relationships/hyperlink" Target="https://www.medischcontact.nl/opinie/blogs-columns/bloggers-columnisten/bloggercolumnist/marcel-canoy.htm"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026"/>
          <p:cNvSpPr>
            <a:spLocks noGrp="1" noChangeArrowheads="1"/>
          </p:cNvSpPr>
          <p:nvPr>
            <p:ph type="ctrTitle"/>
          </p:nvPr>
        </p:nvSpPr>
        <p:spPr>
          <a:xfrm>
            <a:off x="4932040" y="1988840"/>
            <a:ext cx="3600450" cy="2016224"/>
          </a:xfrm>
        </p:spPr>
        <p:txBody>
          <a:bodyPr>
            <a:normAutofit/>
          </a:bodyPr>
          <a:lstStyle/>
          <a:p>
            <a:pPr>
              <a:buFont typeface="Arial" pitchFamily="34" charset="0"/>
              <a:buChar char="•"/>
            </a:pPr>
            <a:r>
              <a:rPr lang="nl-NL" sz="1400" dirty="0" smtClean="0"/>
              <a:t/>
            </a:r>
            <a:br>
              <a:rPr lang="nl-NL" sz="1400" dirty="0" smtClean="0"/>
            </a:br>
            <a:r>
              <a:rPr lang="nl-NL" sz="1400" dirty="0" smtClean="0"/>
              <a:t> </a:t>
            </a:r>
            <a:br>
              <a:rPr lang="nl-NL" sz="1400" dirty="0" smtClean="0"/>
            </a:br>
            <a:r>
              <a:rPr lang="nl-NL" sz="1600" dirty="0" smtClean="0"/>
              <a:t>Te hoge prijzen van geneesmiddelen of, te lage prijzen van geneesmiddelen </a:t>
            </a:r>
            <a:br>
              <a:rPr lang="nl-NL" sz="1600" dirty="0" smtClean="0"/>
            </a:br>
            <a:r>
              <a:rPr lang="nl-NL" sz="1600" dirty="0" smtClean="0"/>
              <a:t/>
            </a:r>
            <a:br>
              <a:rPr lang="nl-NL" sz="1600" dirty="0" smtClean="0"/>
            </a:br>
            <a:r>
              <a:rPr lang="nl-NL" sz="1600" dirty="0" smtClean="0"/>
              <a:t>Dat is de vraag</a:t>
            </a:r>
          </a:p>
        </p:txBody>
      </p:sp>
      <p:sp>
        <p:nvSpPr>
          <p:cNvPr id="7170" name="Rectangle 1027"/>
          <p:cNvSpPr>
            <a:spLocks noGrp="1" noChangeArrowheads="1"/>
          </p:cNvSpPr>
          <p:nvPr>
            <p:ph type="subTitle" idx="1"/>
          </p:nvPr>
        </p:nvSpPr>
        <p:spPr>
          <a:xfrm>
            <a:off x="5004048" y="4509120"/>
            <a:ext cx="3643313" cy="1752600"/>
          </a:xfrm>
        </p:spPr>
        <p:txBody>
          <a:bodyPr/>
          <a:lstStyle/>
          <a:p>
            <a:pPr indent="1588"/>
            <a:r>
              <a:rPr lang="en-US" dirty="0" smtClean="0">
                <a:latin typeface="Verdana" charset="0"/>
                <a:ea typeface="ＭＳ Ｐゴシック" charset="0"/>
                <a:cs typeface="Verdana" charset="0"/>
              </a:rPr>
              <a:t>Patrick Kruger</a:t>
            </a:r>
          </a:p>
          <a:p>
            <a:pPr indent="1588"/>
            <a:r>
              <a:rPr lang="en-US" dirty="0" smtClean="0">
                <a:latin typeface="Verdana" charset="0"/>
                <a:ea typeface="ＭＳ Ｐゴシック" charset="0"/>
                <a:cs typeface="Verdana" charset="0"/>
              </a:rPr>
              <a:t>VWS</a:t>
            </a:r>
            <a:endParaRPr lang="nl-NL" dirty="0">
              <a:latin typeface="Verdana" charset="0"/>
              <a:ea typeface="ＭＳ Ｐゴシック" charset="0"/>
              <a:cs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268760"/>
            <a:ext cx="7858180" cy="4803446"/>
          </a:xfrm>
        </p:spPr>
        <p:txBody>
          <a:bodyPr>
            <a:normAutofit lnSpcReduction="10000"/>
          </a:bodyPr>
          <a:lstStyle/>
          <a:p>
            <a:r>
              <a:rPr lang="en-US" dirty="0" smtClean="0"/>
              <a:t>We </a:t>
            </a:r>
            <a:r>
              <a:rPr lang="en-US" dirty="0" smtClean="0"/>
              <a:t>also need a stronger voice to get insight in the real costs of Research &amp; Development for new products that come to the market</a:t>
            </a:r>
            <a:r>
              <a:rPr lang="en-US" dirty="0" smtClean="0"/>
              <a:t>.</a:t>
            </a:r>
          </a:p>
          <a:p>
            <a:endParaRPr lang="en-US" dirty="0" smtClean="0"/>
          </a:p>
          <a:p>
            <a:r>
              <a:rPr lang="en-US" dirty="0" smtClean="0"/>
              <a:t>And yes, we </a:t>
            </a:r>
            <a:r>
              <a:rPr lang="en-US" dirty="0" err="1" smtClean="0"/>
              <a:t>dó</a:t>
            </a:r>
            <a:r>
              <a:rPr lang="en-US" dirty="0" smtClean="0"/>
              <a:t> want better insight in the profit margins of the Pharmaceutical Industry as well</a:t>
            </a:r>
            <a:r>
              <a:rPr lang="en-US" dirty="0" smtClean="0"/>
              <a:t>.</a:t>
            </a:r>
          </a:p>
          <a:p>
            <a:endParaRPr lang="en-US" dirty="0" smtClean="0"/>
          </a:p>
          <a:p>
            <a:r>
              <a:rPr lang="en-US" dirty="0" smtClean="0"/>
              <a:t>Let me be clear: no pharmaceutical company can operate without a fair profit. And innovation should be rewarded. However there must be a balance</a:t>
            </a:r>
            <a:r>
              <a:rPr lang="en-US" dirty="0" smtClean="0"/>
              <a:t>.</a:t>
            </a:r>
          </a:p>
          <a:p>
            <a:endParaRPr lang="en-US" dirty="0" smtClean="0"/>
          </a:p>
          <a:p>
            <a:r>
              <a:rPr lang="en-US" dirty="0" smtClean="0"/>
              <a:t>After all, it is just as clear that no healthcare system can survive in the long run if governments and the industry continue dancing the current tango</a:t>
            </a:r>
            <a:r>
              <a:rPr lang="en-US" dirty="0" smtClean="0"/>
              <a:t>.</a:t>
            </a:r>
          </a:p>
          <a:p>
            <a:endParaRPr lang="en-US" dirty="0" smtClean="0"/>
          </a:p>
          <a:p>
            <a:r>
              <a:rPr lang="en-US" u="sng" dirty="0" smtClean="0"/>
              <a:t>Change is needed. Because in the end – it is the patient who suffers.</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10</a:t>
            </a:fld>
            <a:endParaRPr lang="nl-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340768"/>
            <a:ext cx="7858180" cy="4731438"/>
          </a:xfrm>
        </p:spPr>
        <p:txBody>
          <a:bodyPr>
            <a:normAutofit/>
          </a:bodyPr>
          <a:lstStyle/>
          <a:p>
            <a:r>
              <a:rPr lang="en-US" dirty="0" smtClean="0"/>
              <a:t>What has the Netherlands done so far?</a:t>
            </a:r>
          </a:p>
          <a:p>
            <a:r>
              <a:rPr lang="en-US" dirty="0" smtClean="0"/>
              <a:t>The Dutch government has put the topic of pharmaceutical access high on the national and international agenda.</a:t>
            </a:r>
          </a:p>
          <a:p>
            <a:r>
              <a:rPr lang="en-US" dirty="0" smtClean="0"/>
              <a:t>Unfortunately, my colleague Minister Edith Schippers couldn’t join us today.  She is currently responsible for shaping a new Dutch government after our national elections, last March.</a:t>
            </a:r>
          </a:p>
          <a:p>
            <a:r>
              <a:rPr lang="en-US" dirty="0" smtClean="0"/>
              <a:t>But it was her -  taking the bold step to send a brave new Medicines Plan to Dutch Parliament last year. </a:t>
            </a:r>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11</a:t>
            </a:fld>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340768"/>
            <a:ext cx="7858180" cy="4731438"/>
          </a:xfrm>
        </p:spPr>
        <p:txBody>
          <a:bodyPr/>
          <a:lstStyle/>
          <a:p>
            <a:r>
              <a:rPr lang="en-US" dirty="0" smtClean="0"/>
              <a:t>In this plan she gave a glimpse on how a new pharmaceutical era can be fair to both patients, industry and governments</a:t>
            </a:r>
            <a:r>
              <a:rPr lang="en-US" dirty="0" smtClean="0"/>
              <a:t>.</a:t>
            </a:r>
            <a:br>
              <a:rPr lang="en-US" dirty="0" smtClean="0"/>
            </a:br>
            <a:endParaRPr lang="en-US" dirty="0" smtClean="0"/>
          </a:p>
          <a:p>
            <a:pPr lvl="1"/>
            <a:r>
              <a:rPr lang="en-US" sz="2000" dirty="0" smtClean="0"/>
              <a:t>By creating better and faster market access for innovative medicines.</a:t>
            </a:r>
          </a:p>
          <a:p>
            <a:pPr lvl="1"/>
            <a:r>
              <a:rPr lang="en-US" sz="2000" dirty="0" smtClean="0"/>
              <a:t>By tackling high prices of medications.</a:t>
            </a:r>
          </a:p>
          <a:p>
            <a:pPr lvl="1"/>
            <a:r>
              <a:rPr lang="en-US" sz="2000" dirty="0" smtClean="0"/>
              <a:t>By promoting new methods to develop and sell medicines.</a:t>
            </a:r>
          </a:p>
          <a:p>
            <a:pPr lvl="1"/>
            <a:r>
              <a:rPr lang="en-US" sz="2000" dirty="0" smtClean="0"/>
              <a:t>By advocating the appropriate use of medicines.</a:t>
            </a:r>
          </a:p>
          <a:p>
            <a:pPr lvl="1"/>
            <a:r>
              <a:rPr lang="en-US" sz="2000" dirty="0" smtClean="0"/>
              <a:t>And by bringing a better balance in the pharmaceutical market. Starting with the question what kind of innovation we really want to reward.</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12</a:t>
            </a:fld>
            <a:endParaRPr lang="nl-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268760"/>
            <a:ext cx="7858180" cy="4803446"/>
          </a:xfrm>
        </p:spPr>
        <p:txBody>
          <a:bodyPr>
            <a:normAutofit/>
          </a:bodyPr>
          <a:lstStyle/>
          <a:p>
            <a:r>
              <a:rPr lang="en-US" dirty="0" smtClean="0"/>
              <a:t>During </a:t>
            </a:r>
            <a:r>
              <a:rPr lang="en-US" dirty="0" smtClean="0"/>
              <a:t>out Dutch EU Presidency in 2016 we put the topic on the agenda again. This time in the European arena.</a:t>
            </a:r>
          </a:p>
          <a:p>
            <a:r>
              <a:rPr lang="en-US" dirty="0" smtClean="0"/>
              <a:t>Now it is time to jointly move forward, entering the global stage. Our discussion today about Fair Pricing is a major step.</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13</a:t>
            </a:fld>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340768"/>
            <a:ext cx="7858180" cy="4731438"/>
          </a:xfrm>
        </p:spPr>
        <p:txBody>
          <a:bodyPr/>
          <a:lstStyle/>
          <a:p>
            <a:r>
              <a:rPr lang="en-US" dirty="0" smtClean="0"/>
              <a:t>Ladies and gentlemen,</a:t>
            </a:r>
          </a:p>
          <a:p>
            <a:r>
              <a:rPr lang="en-US" dirty="0" smtClean="0"/>
              <a:t>I hope that today will be inspiring, constructive and creative.</a:t>
            </a:r>
          </a:p>
          <a:p>
            <a:r>
              <a:rPr lang="en-US" dirty="0" smtClean="0"/>
              <a:t>As we have to move beyond intentions.</a:t>
            </a:r>
          </a:p>
          <a:p>
            <a:r>
              <a:rPr lang="en-US" dirty="0" smtClean="0"/>
              <a:t>From paper to practice</a:t>
            </a:r>
          </a:p>
          <a:p>
            <a:r>
              <a:rPr lang="en-US" dirty="0" smtClean="0"/>
              <a:t>From the drawing board to implementation.</a:t>
            </a:r>
          </a:p>
          <a:p>
            <a:r>
              <a:rPr lang="en-US" dirty="0" smtClean="0"/>
              <a:t>Everyone needs to be on board of this train.</a:t>
            </a:r>
          </a:p>
          <a:p>
            <a:r>
              <a:rPr lang="en-US" dirty="0" smtClean="0"/>
              <a:t>Patients, countries, NGO’s, and the Industry. That is the way to accelerate speed.</a:t>
            </a:r>
          </a:p>
          <a:p>
            <a:r>
              <a:rPr lang="en-US" dirty="0" smtClean="0"/>
              <a:t>Make sure that nobody is left behind.</a:t>
            </a:r>
          </a:p>
          <a:p>
            <a:r>
              <a:rPr lang="en-US" dirty="0" smtClean="0"/>
              <a:t>Thank you.</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14</a:t>
            </a:fld>
            <a:endParaRPr lang="nl-N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3528" y="5301208"/>
            <a:ext cx="8450614" cy="915014"/>
          </a:xfrm>
        </p:spPr>
        <p:txBody>
          <a:bodyPr>
            <a:noAutofit/>
          </a:bodyPr>
          <a:lstStyle/>
          <a:p>
            <a:r>
              <a:rPr lang="nl-NL" sz="800" dirty="0" smtClean="0"/>
              <a:t/>
            </a:r>
            <a:br>
              <a:rPr lang="nl-NL" sz="800" dirty="0" smtClean="0"/>
            </a:br>
            <a:r>
              <a:rPr lang="nl-NL" sz="800" b="1" dirty="0" smtClean="0"/>
              <a:t>Kortom</a:t>
            </a:r>
            <a:r>
              <a:rPr lang="nl-NL" sz="800" b="1" dirty="0" smtClean="0"/>
              <a:t>: </a:t>
            </a:r>
            <a:endParaRPr lang="nl-NL" sz="800" dirty="0" smtClean="0"/>
          </a:p>
          <a:p>
            <a:r>
              <a:rPr lang="nl-NL" sz="800" b="1" dirty="0" smtClean="0"/>
              <a:t/>
            </a:r>
            <a:br>
              <a:rPr lang="nl-NL" sz="800" b="1" dirty="0" smtClean="0"/>
            </a:br>
            <a:endParaRPr lang="nl-NL" sz="800" dirty="0" smtClean="0"/>
          </a:p>
          <a:p>
            <a:r>
              <a:rPr lang="nl-NL" sz="800" b="1" dirty="0" smtClean="0"/>
              <a:t>Van de 5,6 miljard euro die de industrie ontvangt vanuit premie Nederland, wordt door de industrie ongeveer 840 miljoen euro aan Research and </a:t>
            </a:r>
            <a:r>
              <a:rPr lang="nl-NL" sz="800" b="1" dirty="0" err="1" smtClean="0"/>
              <a:t>Development</a:t>
            </a:r>
            <a:r>
              <a:rPr lang="nl-NL" sz="800" b="1" dirty="0" smtClean="0"/>
              <a:t> besteedt. </a:t>
            </a:r>
            <a:endParaRPr lang="nl-NL" sz="800" dirty="0" smtClean="0"/>
          </a:p>
          <a:p>
            <a:endParaRPr lang="nl-NL" sz="800"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15</a:t>
            </a:fld>
            <a:endParaRPr lang="nl-NL"/>
          </a:p>
        </p:txBody>
      </p:sp>
      <p:sp>
        <p:nvSpPr>
          <p:cNvPr id="1028" name="AutoShape 4" descr="https://www.evernote.com/shard/s290/res/ae6fe037-1d1a-4960-a49d-201a95bb3259"/>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1030" name="AutoShape 6" descr="https://www.evernote.com/shard/s290/res/ae6fe037-1d1a-4960-a49d-201a95bb3259"/>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1031" name="Picture 7" descr="C:\Users\KRUGERPP\AppData\Local\Temp\ae6fe037-1d1a-4960-a49d-201a95bb3259.png"/>
          <p:cNvPicPr>
            <a:picLocks noChangeAspect="1" noChangeArrowheads="1"/>
          </p:cNvPicPr>
          <p:nvPr/>
        </p:nvPicPr>
        <p:blipFill>
          <a:blip r:embed="rId2" cstate="print"/>
          <a:srcRect/>
          <a:stretch>
            <a:fillRect/>
          </a:stretch>
        </p:blipFill>
        <p:spPr bwMode="auto">
          <a:xfrm>
            <a:off x="0" y="188640"/>
            <a:ext cx="7837313" cy="1296541"/>
          </a:xfrm>
          <a:prstGeom prst="rect">
            <a:avLst/>
          </a:prstGeom>
          <a:noFill/>
        </p:spPr>
      </p:pic>
      <p:pic>
        <p:nvPicPr>
          <p:cNvPr id="8" name="Picture 2"/>
          <p:cNvPicPr>
            <a:picLocks noChangeAspect="1" noChangeArrowheads="1"/>
          </p:cNvPicPr>
          <p:nvPr/>
        </p:nvPicPr>
        <p:blipFill>
          <a:blip r:embed="rId3" cstate="print"/>
          <a:srcRect/>
          <a:stretch>
            <a:fillRect/>
          </a:stretch>
        </p:blipFill>
        <p:spPr bwMode="auto">
          <a:xfrm>
            <a:off x="107504" y="2348880"/>
            <a:ext cx="6516216" cy="2943895"/>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pic>
        <p:nvPicPr>
          <p:cNvPr id="1032" name="Picture 8"/>
          <p:cNvPicPr>
            <a:picLocks noChangeAspect="1" noChangeArrowheads="1"/>
          </p:cNvPicPr>
          <p:nvPr/>
        </p:nvPicPr>
        <p:blipFill>
          <a:blip r:embed="rId4" cstate="print"/>
          <a:srcRect/>
          <a:stretch>
            <a:fillRect/>
          </a:stretch>
        </p:blipFill>
        <p:spPr bwMode="auto">
          <a:xfrm>
            <a:off x="6465914" y="1844825"/>
            <a:ext cx="2678085" cy="273630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descr="innovatie schema.jpg"/>
          <p:cNvPicPr>
            <a:picLocks noGrp="1" noChangeAspect="1"/>
          </p:cNvPicPr>
          <p:nvPr>
            <p:ph idx="1"/>
          </p:nvPr>
        </p:nvPicPr>
        <p:blipFill>
          <a:blip r:embed="rId2" cstate="print"/>
          <a:stretch>
            <a:fillRect/>
          </a:stretch>
        </p:blipFill>
        <p:spPr>
          <a:xfrm>
            <a:off x="777081" y="1268413"/>
            <a:ext cx="7043738" cy="4803775"/>
          </a:xfrm>
        </p:spPr>
      </p:pic>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16</a:t>
            </a:fld>
            <a:endParaRPr lang="nl-N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55000" lnSpcReduction="20000"/>
          </a:bodyPr>
          <a:lstStyle/>
          <a:p>
            <a:r>
              <a:rPr lang="nl-NL" dirty="0" smtClean="0">
                <a:hlinkClick r:id="rId2"/>
              </a:rPr>
              <a:t>Marcel </a:t>
            </a:r>
            <a:r>
              <a:rPr lang="nl-NL" dirty="0" err="1" smtClean="0">
                <a:hlinkClick r:id="rId2"/>
              </a:rPr>
              <a:t>Canoy</a:t>
            </a:r>
            <a:r>
              <a:rPr lang="nl-NL" dirty="0" smtClean="0"/>
              <a:t> 22 mei 2017 4 minuten leestijd </a:t>
            </a:r>
          </a:p>
          <a:p>
            <a:r>
              <a:rPr lang="nl-NL" dirty="0" smtClean="0"/>
              <a:t>Blog </a:t>
            </a:r>
            <a:r>
              <a:rPr lang="nl-NL" b="1" dirty="0" smtClean="0"/>
              <a:t>Waarom de markt voor geneesmiddelen pervers is</a:t>
            </a:r>
          </a:p>
          <a:p>
            <a:r>
              <a:rPr lang="nl-NL" dirty="0" smtClean="0">
                <a:hlinkClick r:id="rId3"/>
              </a:rPr>
              <a:t>1 reactie</a:t>
            </a:r>
            <a:r>
              <a:rPr lang="nl-NL" dirty="0" smtClean="0"/>
              <a:t> Discussies over geneesmiddelen verlopen vaak moeizaam. De industrie claimt dat er miljarden nodig zijn om geneesmiddelen te ontwikkelen en dat het ook vaak misgaat. Het toelatingsproces is uitermate stroef, zodat ook veel tijd en middelen verloren gaan aan procedurele en juridische zaken. Aan de andere kant is er de betaler die klaagt over hoge prijzen en de toegang voor effectieve medicijnen die daardoor in gevaar komt. Wie heeft er gelijk? Allebei. </a:t>
            </a:r>
          </a:p>
          <a:p>
            <a:r>
              <a:rPr lang="nl-NL" b="1" dirty="0" smtClean="0"/>
              <a:t>Advertentie</a:t>
            </a:r>
          </a:p>
          <a:p>
            <a:r>
              <a:rPr lang="nl-NL" dirty="0" smtClean="0"/>
              <a:t>Een discussie als deze kent geen winnaars, maar wel verliezers: de patiënten die geen toegang krijgen, de belastingbetaler die te veel betaalt en vertegenwoordigers van de industrie die op feestjes een zwart balkje voor hun ogen moeten monteren. De reden dat deze discussie vastloopt, is dat het systeem compleet pervers is.</a:t>
            </a:r>
          </a:p>
          <a:p>
            <a:r>
              <a:rPr lang="nl-NL" i="1" dirty="0" smtClean="0"/>
              <a:t>1. De financiering staat haaks op economische logica</a:t>
            </a:r>
            <a:endParaRPr lang="nl-NL" dirty="0" smtClean="0"/>
          </a:p>
          <a:p>
            <a:r>
              <a:rPr lang="nl-NL" dirty="0" smtClean="0"/>
              <a:t>Farmaceuten die kunnen aantonen dat ze een nieuw effectief en veilig medicijn hebben ontwikkeld, kunnen via de patentwetgeving en de markttoelating een tijdelijk monopolie bemachtigen. De patentwet is bedacht om uitvinders te beschermen voor het kopiëren van hun idee. Het gevaar voor misbruik van de monopoliepositie is vaak wel aanwezig, maar beperkt. Veel patenten vinden plaats in technologische omgevingen waar de ontwikkelingen razendsnel gaan en consumenten doorgaans kunnen besluiten iets niet te kopen als het te duur is. Bij geneesmiddelen, waar er een publiek belang is van een brede toegang, is het economisch onlogisch om onderzoek en ontwikkeling te financieren door middel van hoge prijzen. Als toegang belangrijk is, moeten prijzen laag zijn en moet de industrie op een andere manier gecompenseerd worden voor de hoge investeringen.</a:t>
            </a:r>
          </a:p>
          <a:p>
            <a:r>
              <a:rPr lang="nl-NL" i="1" dirty="0" smtClean="0"/>
              <a:t>2. De financiering druist in tegen onderhandelingstheorie</a:t>
            </a:r>
            <a:endParaRPr lang="nl-NL" dirty="0" smtClean="0"/>
          </a:p>
          <a:p>
            <a:r>
              <a:rPr lang="nl-NL" dirty="0" smtClean="0"/>
              <a:t>Welk systeem men ook hanteert, op een bepaald moment is er sprake van onderhandelingen over de waarde die gecreëerd wordt omdat farmaceuten geneesmiddelen ontwikkelen die het leven van patiënten verbeteren. De onderhandelingstheorie leert ons dat een evenwichtige verdeling van die waarde kan ontstaan als beide partijen een zogeheten ‘</a:t>
            </a:r>
            <a:r>
              <a:rPr lang="nl-NL" dirty="0" err="1" smtClean="0"/>
              <a:t>outside</a:t>
            </a:r>
            <a:r>
              <a:rPr lang="nl-NL" dirty="0" smtClean="0"/>
              <a:t> </a:t>
            </a:r>
            <a:r>
              <a:rPr lang="nl-NL" dirty="0" err="1" smtClean="0"/>
              <a:t>option</a:t>
            </a:r>
            <a:r>
              <a:rPr lang="nl-NL" dirty="0" smtClean="0"/>
              <a:t>’ hebben, oftewel een geloofwaardige dreiging om de onderhandelingen te laten mislukken als de tegenpartij te ver gaat. Fabrikanten hebben die optie vaak wel, de overheid als betaler zelden. Ga het electoraat maar eens uitleggen dat je kwetsbare patiënten het recht ontzegt op toegang tot effectieve medicijnen.</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17</a:t>
            </a:fld>
            <a:endParaRPr lang="nl-N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18</a:t>
            </a:fld>
            <a:endParaRPr lang="nl-NL" dirty="0"/>
          </a:p>
        </p:txBody>
      </p:sp>
      <p:sp>
        <p:nvSpPr>
          <p:cNvPr id="7" name="Tijdelijke aanduiding voor inhoud 6"/>
          <p:cNvSpPr>
            <a:spLocks noGrp="1"/>
          </p:cNvSpPr>
          <p:nvPr>
            <p:ph idx="1"/>
          </p:nvPr>
        </p:nvSpPr>
        <p:spPr>
          <a:xfrm>
            <a:off x="369888" y="1268413"/>
            <a:ext cx="7858125" cy="2135969"/>
          </a:xfrm>
          <a:prstGeom prst="rect">
            <a:avLst/>
          </a:prstGeom>
        </p:spPr>
        <p:txBody>
          <a:bodyPr wrap="square">
            <a:spAutoFit/>
          </a:bodyPr>
          <a:lstStyle/>
          <a:p>
            <a:r>
              <a:rPr lang="nl-NL" sz="800" i="1" dirty="0" smtClean="0"/>
              <a:t>3. Het systeem zorgt voor enorme verspilling</a:t>
            </a:r>
            <a:endParaRPr lang="nl-NL" sz="800" dirty="0" smtClean="0"/>
          </a:p>
          <a:p>
            <a:r>
              <a:rPr lang="nl-NL" sz="800" dirty="0" smtClean="0"/>
              <a:t>Nieuwe geneesmiddelen creëren enorme welvaartswinsten. De industrie zet risicovol kapitaal in. Bij succes zijn patiënten beter af. Het is </a:t>
            </a:r>
            <a:r>
              <a:rPr lang="nl-NL" sz="800" dirty="0" err="1" smtClean="0"/>
              <a:t>win-win</a:t>
            </a:r>
            <a:r>
              <a:rPr lang="nl-NL" sz="800" dirty="0" smtClean="0"/>
              <a:t>, want de fabrikanten maken mooie winsten en patiënten hebben een betere gezondheid. Tot zover het goede nieuws. Door het patentsysteem hebben fabrikanten echter een enorme prikkel om veel middelen in te zetten op zogeheten ‘</a:t>
            </a:r>
            <a:r>
              <a:rPr lang="nl-NL" sz="800" dirty="0" err="1" smtClean="0"/>
              <a:t>zero-sum</a:t>
            </a:r>
            <a:r>
              <a:rPr lang="nl-NL" sz="800" dirty="0" smtClean="0"/>
              <a:t> games’. Anders dan bij </a:t>
            </a:r>
            <a:r>
              <a:rPr lang="nl-NL" sz="800" dirty="0" err="1" smtClean="0"/>
              <a:t>win-win</a:t>
            </a:r>
            <a:r>
              <a:rPr lang="nl-NL" sz="800" dirty="0" smtClean="0"/>
              <a:t> ontstaan bij </a:t>
            </a:r>
            <a:r>
              <a:rPr lang="nl-NL" sz="800" dirty="0" err="1" smtClean="0"/>
              <a:t>zero-sum</a:t>
            </a:r>
            <a:r>
              <a:rPr lang="nl-NL" sz="800" dirty="0" smtClean="0"/>
              <a:t> games geen welvaartswinst. Het is net als bij sport: als Feyenoord wint, dan verliest Ajax of omgekeerd. Omdat na toelating een tijdelijk monopolie ontstaat, is er fabrikanten veel aan gelegen dit monopolie zo goed mogelijk te benutten. Dat levert geen </a:t>
            </a:r>
            <a:r>
              <a:rPr lang="nl-NL" sz="800" dirty="0" err="1" smtClean="0"/>
              <a:t>win-win</a:t>
            </a:r>
            <a:r>
              <a:rPr lang="nl-NL" sz="800" dirty="0" smtClean="0"/>
              <a:t> op maar verspilling, onder meer door te lobbyen, door patenten op te rekken, op te knippen, voorschrijvers te beïnvloeden, generieke concurrenten op te kopen of rechtszaken te voeren. Er wordt geen patiënt beter van deze verspillingen en er gaan gigantische bedragen aan op. Eén indicator voor die verspilling is dat er meer geld wordt uitgegeven aan marketing dan aan onderzoek. Een andere indicator is dat de meerderheid van de ‘innovaties’ in medische zin helemaal geen innovatie zijn maar puur op de markt gebracht worden om strategische redenen.</a:t>
            </a:r>
          </a:p>
          <a:p>
            <a:r>
              <a:rPr lang="nl-NL" sz="800" i="1" dirty="0" smtClean="0"/>
              <a:t>4. Een groot deel van de wereldbevolking moet het doen zonder noodzakelijke medicijnen</a:t>
            </a:r>
            <a:endParaRPr lang="nl-NL" sz="800" dirty="0" smtClean="0"/>
          </a:p>
          <a:p>
            <a:r>
              <a:rPr lang="nl-NL" sz="800" dirty="0" smtClean="0"/>
              <a:t>De WHO meet wat de mondiale toegang is van medicijnen. In ontwikkelingslanden heeft slechts een derde van de bevolking toegang tot noodzakelijke medicijnen. Zelfs in een relatief rijk land als Griekenland, hebben patiënten vaak geen of beperkte toegang tot dure medicijnen. In veel rijkere landen moeten patiënten fors bijbetalen, in de duurste landen niet zelden duizenden euro’s per jaar. Als toegang tot medicijnen gezien wordt als een publiek belang, dan faalt het systeem mondiaal op dramatische manier. Dat is niet alleen beschamend voor de landen waar dat gebeurt maar draagt ook bij aan mondiale risico’s, zoals we gezien hebben bij aids, antibiotica en pandemieën</a:t>
            </a:r>
            <a:r>
              <a:rPr lang="nl-NL" sz="800" dirty="0" smtClean="0"/>
              <a:t>.</a:t>
            </a:r>
            <a:endParaRPr lang="nl-NL" sz="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268760"/>
            <a:ext cx="7858180" cy="4803446"/>
          </a:xfrm>
        </p:spPr>
        <p:txBody>
          <a:bodyPr>
            <a:normAutofit fontScale="62500" lnSpcReduction="20000"/>
          </a:bodyPr>
          <a:lstStyle/>
          <a:p>
            <a:r>
              <a:rPr lang="nl-NL" i="1" dirty="0" smtClean="0"/>
              <a:t>5. Het systeem lokt uit tot het ontwikkelen van onnuttige geneesmiddelen</a:t>
            </a:r>
            <a:endParaRPr lang="nl-NL" dirty="0" smtClean="0"/>
          </a:p>
          <a:p>
            <a:r>
              <a:rPr lang="nl-NL" dirty="0" smtClean="0"/>
              <a:t>Beursgenoteerde bedrijven zijn primair geïnteresseerd in het creëren van waarde voor hun aandeelhouders. Dat hoeft niet op gespannen voet te staan met publieke belangen. Als </a:t>
            </a:r>
            <a:r>
              <a:rPr lang="nl-NL" dirty="0" err="1" smtClean="0"/>
              <a:t>díe</a:t>
            </a:r>
            <a:r>
              <a:rPr lang="nl-NL" dirty="0" smtClean="0"/>
              <a:t> geneesmiddelen worden ontwikkeld die het meest toevoegen aan de kwaliteit van leven, dan gaan de belangen zelfs hand in hand. Helaas is dat niet geval. Weliswaar is de betalingsbereidheid van landen groter naarmate er meer gezondheidswinst geboekt wordt, maar die relatie is nogal zwak. Door die zwakke relatie worden er veel geneesmiddelen op de markt gezet die nauwelijks therapeutische meerwaarde hebben.</a:t>
            </a:r>
          </a:p>
          <a:p>
            <a:endParaRPr lang="nl-NL" dirty="0" smtClean="0"/>
          </a:p>
          <a:p>
            <a:endParaRPr lang="nl-NL" dirty="0" smtClean="0"/>
          </a:p>
          <a:p>
            <a:r>
              <a:rPr lang="nl-NL" dirty="0" smtClean="0"/>
              <a:t>Wanneer </a:t>
            </a:r>
            <a:r>
              <a:rPr lang="nl-NL" dirty="0" smtClean="0"/>
              <a:t>men de industrie confronteert met deze onverkwikkelijke lijst, komt men doorgaans aanzetten met: (i) de sector doet toch zulke prachtige dingen voor de mensheid, waarom gaat het daar nooit over; (</a:t>
            </a:r>
            <a:r>
              <a:rPr lang="nl-NL" dirty="0" err="1" smtClean="0"/>
              <a:t>ii</a:t>
            </a:r>
            <a:r>
              <a:rPr lang="nl-NL" dirty="0" smtClean="0"/>
              <a:t>) medicijnen vormen maar een kleine fractie van het hele zorgbudget; (</a:t>
            </a:r>
            <a:r>
              <a:rPr lang="nl-NL" dirty="0" err="1" smtClean="0"/>
              <a:t>iii</a:t>
            </a:r>
            <a:r>
              <a:rPr lang="nl-NL" dirty="0" smtClean="0"/>
              <a:t>) andere onderdelen van de zorg worden niet aan dezelfde strenge eisen onderworpen.</a:t>
            </a:r>
          </a:p>
          <a:p>
            <a:r>
              <a:rPr lang="nl-NL" dirty="0" smtClean="0"/>
              <a:t>Waar of niet, deze argumenten zijn afleidingmanoeuvres of – zo u wilt – uitingen van een industrie die nog altijd in de ontkenningsfase zit. Tegelijk is de industrie niet de eerste partij die we hier op moeten aanspreken. Zij is immers niet degene die dit systeem heeft bedacht. Het is aan de politiek om de regels te veranderen.</a:t>
            </a:r>
          </a:p>
          <a:p>
            <a:r>
              <a:rPr lang="nl-NL" dirty="0" smtClean="0"/>
              <a:t>Er zijn alternatieven mogelijk.</a:t>
            </a:r>
          </a:p>
          <a:p>
            <a:r>
              <a:rPr lang="nl-NL" dirty="0" smtClean="0"/>
              <a:t>En dat kan best. De Bill en </a:t>
            </a:r>
            <a:r>
              <a:rPr lang="nl-NL" dirty="0" err="1" smtClean="0"/>
              <a:t>Melinda</a:t>
            </a:r>
            <a:r>
              <a:rPr lang="nl-NL" dirty="0" smtClean="0"/>
              <a:t> Gates Foundation liet zien dat </a:t>
            </a:r>
            <a:r>
              <a:rPr lang="nl-NL" dirty="0" err="1" smtClean="0"/>
              <a:t>publiek-private</a:t>
            </a:r>
            <a:r>
              <a:rPr lang="nl-NL" dirty="0" smtClean="0"/>
              <a:t> </a:t>
            </a:r>
            <a:r>
              <a:rPr lang="nl-NL" dirty="0" err="1" smtClean="0"/>
              <a:t>samenwerkingen</a:t>
            </a:r>
            <a:r>
              <a:rPr lang="nl-NL" dirty="0" smtClean="0"/>
              <a:t> kunnen leiden tot goedkope pillen voor malaria. </a:t>
            </a:r>
            <a:r>
              <a:rPr lang="nl-NL" dirty="0" err="1" smtClean="0"/>
              <a:t>Publiek-private</a:t>
            </a:r>
            <a:r>
              <a:rPr lang="nl-NL" dirty="0" smtClean="0"/>
              <a:t> </a:t>
            </a:r>
            <a:r>
              <a:rPr lang="nl-NL" dirty="0" err="1" smtClean="0"/>
              <a:t>samenwerkingen</a:t>
            </a:r>
            <a:r>
              <a:rPr lang="nl-NL" dirty="0" smtClean="0"/>
              <a:t> zijn geen panacee, maar de aanpak scoort opvallend genoeg beter op alle vijf bovenstaande domeinen en verdient dus navolging.</a:t>
            </a:r>
          </a:p>
          <a:p>
            <a:r>
              <a:rPr lang="nl-NL" dirty="0" smtClean="0"/>
              <a:t>Een ander plan is om de onderhandeling met de industrie te vervroegen naar een moment dat er nog generieke concurrentie mogelijk is voor de productie. Dat is economisch logischer, beter voor de onderhandeling, minder verspillend en beter voor de toegang.</a:t>
            </a:r>
          </a:p>
          <a:p>
            <a:r>
              <a:rPr lang="nl-NL" dirty="0" smtClean="0"/>
              <a:t>Beide alternatieven hoeven niet slecht te zijn voor de industrie, omdat de prikkels om nieuwe geneesmiddelen te ontwikkelen volledig overeind blijven en er prima marges gemaakt kunnen worden.</a:t>
            </a:r>
          </a:p>
          <a:p>
            <a:r>
              <a:rPr lang="nl-NL" dirty="0" smtClean="0"/>
              <a:t>De meeste mensen die in de industrie werken zijn dat gaan doen omdat ze een bijdrage willen leveren aan de verbetering van gezondheid in de wereld. Onacceptabel dat we opgescheept zitten met een systeem dat dit verlangen zo frustreert. Het moet anders. Het kan ook anders.</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19</a:t>
            </a:fld>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68300" y="1233038"/>
            <a:ext cx="7847038" cy="755801"/>
          </a:xfrm>
        </p:spPr>
        <p:txBody>
          <a:bodyPr>
            <a:normAutofit fontScale="90000"/>
          </a:bodyPr>
          <a:lstStyle/>
          <a:p>
            <a:r>
              <a:rPr lang="nl-NL" b="1" dirty="0" smtClean="0"/>
              <a:t>Toespraak van staatssecretaris Van Rijn op het Fair </a:t>
            </a:r>
            <a:r>
              <a:rPr lang="nl-NL" b="1" dirty="0" err="1" smtClean="0"/>
              <a:t>Pricing</a:t>
            </a:r>
            <a:r>
              <a:rPr lang="nl-NL" b="1" dirty="0" smtClean="0"/>
              <a:t> Forum</a:t>
            </a:r>
            <a:endParaRPr lang="nl-NL" dirty="0"/>
          </a:p>
        </p:txBody>
      </p:sp>
      <p:sp>
        <p:nvSpPr>
          <p:cNvPr id="5" name="Tijdelijke aanduiding voor inhoud 4"/>
          <p:cNvSpPr>
            <a:spLocks noGrp="1"/>
          </p:cNvSpPr>
          <p:nvPr>
            <p:ph idx="1"/>
          </p:nvPr>
        </p:nvSpPr>
        <p:spPr>
          <a:xfrm>
            <a:off x="539552" y="2204864"/>
            <a:ext cx="7848872" cy="3672408"/>
          </a:xfrm>
        </p:spPr>
        <p:txBody>
          <a:bodyPr/>
          <a:lstStyle/>
          <a:p>
            <a:r>
              <a:rPr lang="nl-NL" dirty="0" smtClean="0"/>
              <a:t>Toespraak van staatssecretaris Van Rijn (VWS) op 11 mei  2017 op het Fair </a:t>
            </a:r>
            <a:r>
              <a:rPr lang="nl-NL" dirty="0" err="1" smtClean="0"/>
              <a:t>Pricing</a:t>
            </a:r>
            <a:r>
              <a:rPr lang="nl-NL" dirty="0" smtClean="0"/>
              <a:t> Forum in Amsterdam. Namens minister Schippers vroeg hij de aanwezigen om zich samen sterk te maken voor eerlijke medicijnprijzen.</a:t>
            </a:r>
          </a:p>
          <a:p>
            <a:endParaRPr lang="nl-NL" dirty="0" smtClean="0"/>
          </a:p>
          <a:p>
            <a:endParaRPr lang="nl-NL" dirty="0" smtClean="0"/>
          </a:p>
          <a:p>
            <a:r>
              <a:rPr lang="nl-NL" dirty="0" smtClean="0"/>
              <a:t>https://www.rijksoverheid.nl/documenten/toespraken/2017/05/11/toespraak-van-staatssecretaris-van-rijn-op-11-mei-2017-op-het-fair-pricing-forum-in-amsterdam</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3</a:t>
            </a:fld>
            <a:endParaRPr lang="nl-NL"/>
          </a:p>
        </p:txBody>
      </p:sp>
      <p:sp>
        <p:nvSpPr>
          <p:cNvPr id="6" name="Rechthoek 5"/>
          <p:cNvSpPr/>
          <p:nvPr/>
        </p:nvSpPr>
        <p:spPr>
          <a:xfrm>
            <a:off x="395536" y="1412776"/>
            <a:ext cx="8352928" cy="4093428"/>
          </a:xfrm>
          <a:prstGeom prst="rect">
            <a:avLst/>
          </a:prstGeom>
        </p:spPr>
        <p:txBody>
          <a:bodyPr wrap="square">
            <a:spAutoFit/>
          </a:bodyPr>
          <a:lstStyle/>
          <a:p>
            <a:r>
              <a:rPr lang="en-US" dirty="0" smtClean="0"/>
              <a:t>Ladies and gentlemen,</a:t>
            </a:r>
          </a:p>
          <a:p>
            <a:r>
              <a:rPr lang="en-US" dirty="0" smtClean="0"/>
              <a:t>Welcome to Amsterdam! Also on behalf of the World Health Organization - our co-host today.  I am proud to see so many of you present.</a:t>
            </a:r>
          </a:p>
          <a:p>
            <a:r>
              <a:rPr lang="en-US" dirty="0" smtClean="0"/>
              <a:t>From different countries. With different challenges in healthcare. Different pharmaceutical markets. Different agendas.</a:t>
            </a:r>
          </a:p>
          <a:p>
            <a:r>
              <a:rPr lang="en-US" dirty="0" smtClean="0"/>
              <a:t>At the same time – we share one goal! Which is to provide the best healthcare for our patients worldwide.</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268760"/>
            <a:ext cx="7858180" cy="4803446"/>
          </a:xfrm>
        </p:spPr>
        <p:txBody>
          <a:bodyPr>
            <a:normAutofit fontScale="92500" lnSpcReduction="10000"/>
          </a:bodyPr>
          <a:lstStyle/>
          <a:p>
            <a:r>
              <a:rPr lang="en-US" dirty="0" smtClean="0"/>
              <a:t/>
            </a:r>
            <a:br>
              <a:rPr lang="en-US" dirty="0" smtClean="0"/>
            </a:br>
            <a:r>
              <a:rPr lang="en-US" dirty="0" smtClean="0"/>
              <a:t/>
            </a:r>
            <a:br>
              <a:rPr lang="en-US" dirty="0" smtClean="0"/>
            </a:br>
            <a:r>
              <a:rPr lang="en-US" sz="2400" u="sng" dirty="0" smtClean="0">
                <a:solidFill>
                  <a:schemeClr val="tx1"/>
                </a:solidFill>
              </a:rPr>
              <a:t>Effective care.</a:t>
            </a:r>
          </a:p>
          <a:p>
            <a:r>
              <a:rPr lang="en-US" sz="2400" u="sng" dirty="0" smtClean="0">
                <a:solidFill>
                  <a:schemeClr val="tx1"/>
                </a:solidFill>
              </a:rPr>
              <a:t>Accessible care.</a:t>
            </a:r>
          </a:p>
          <a:p>
            <a:r>
              <a:rPr lang="en-US" sz="2400" u="sng" dirty="0" smtClean="0">
                <a:solidFill>
                  <a:schemeClr val="tx1"/>
                </a:solidFill>
              </a:rPr>
              <a:t>And last but not least: affordable care.</a:t>
            </a:r>
          </a:p>
          <a:p>
            <a:endParaRPr lang="en-US" sz="2400" dirty="0" smtClean="0"/>
          </a:p>
          <a:p>
            <a:r>
              <a:rPr lang="en-US" sz="2400" dirty="0" smtClean="0"/>
              <a:t>These </a:t>
            </a:r>
            <a:r>
              <a:rPr lang="en-US" sz="2400" dirty="0" smtClean="0"/>
              <a:t>3 are tightly inter-connected. After all: </a:t>
            </a:r>
            <a:r>
              <a:rPr lang="en-US" sz="2400" u="sng" dirty="0" smtClean="0"/>
              <a:t>what is the use of a great medicine, if severely ill people cannot get their hands on in?</a:t>
            </a:r>
            <a:r>
              <a:rPr lang="en-US" sz="2400" dirty="0" smtClean="0"/>
              <a:t>  What is the use of great medicines, if we </a:t>
            </a:r>
            <a:r>
              <a:rPr lang="en-US" sz="2400" u="sng" dirty="0" smtClean="0"/>
              <a:t>cannot afford them</a:t>
            </a:r>
            <a:r>
              <a:rPr lang="en-US" sz="2400" dirty="0" smtClean="0"/>
              <a:t>? </a:t>
            </a:r>
            <a:endParaRPr lang="en-US" sz="2400" dirty="0" smtClean="0"/>
          </a:p>
          <a:p>
            <a:endParaRPr lang="en-US" sz="2400" dirty="0" smtClean="0"/>
          </a:p>
          <a:p>
            <a:r>
              <a:rPr lang="en-US" sz="2400" dirty="0" smtClean="0"/>
              <a:t>What </a:t>
            </a:r>
            <a:r>
              <a:rPr lang="en-US" sz="2400" dirty="0" smtClean="0"/>
              <a:t>is the use of great medicines when they are </a:t>
            </a:r>
            <a:r>
              <a:rPr lang="en-US" sz="2400" u="sng" dirty="0" smtClean="0"/>
              <a:t>withdrawn from the market for economic reasons. Or are in shortage?</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4</a:t>
            </a:fld>
            <a:endParaRPr lang="nl-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340768"/>
            <a:ext cx="7858180" cy="4731438"/>
          </a:xfrm>
        </p:spPr>
        <p:txBody>
          <a:bodyPr>
            <a:normAutofit fontScale="92500" lnSpcReduction="20000"/>
          </a:bodyPr>
          <a:lstStyle/>
          <a:p>
            <a:r>
              <a:rPr lang="en-US" dirty="0" smtClean="0"/>
              <a:t>Ladies and gentlemen,</a:t>
            </a:r>
          </a:p>
          <a:p>
            <a:endParaRPr lang="en-US" dirty="0" smtClean="0"/>
          </a:p>
          <a:p>
            <a:r>
              <a:rPr lang="en-US" dirty="0" smtClean="0"/>
              <a:t>This </a:t>
            </a:r>
            <a:r>
              <a:rPr lang="en-US" dirty="0" smtClean="0"/>
              <a:t>issue concerns every patient worldwide.</a:t>
            </a:r>
          </a:p>
          <a:p>
            <a:r>
              <a:rPr lang="en-US" dirty="0" smtClean="0"/>
              <a:t>Whether you live in a remote area around the equator, struggling to get access to the necessary vaccines for your children.  Or maybe waiting for that certain snakebite anti-venom that has not yet been developed.</a:t>
            </a:r>
          </a:p>
          <a:p>
            <a:endParaRPr lang="en-US" dirty="0" smtClean="0"/>
          </a:p>
          <a:p>
            <a:r>
              <a:rPr lang="en-US" dirty="0" smtClean="0"/>
              <a:t>Whether </a:t>
            </a:r>
            <a:r>
              <a:rPr lang="en-US" dirty="0" smtClean="0"/>
              <a:t>you are suffering from hepatitis C. And you know that a promising treatment exists. But it is too expensive. Even in middle or high income countries</a:t>
            </a:r>
            <a:r>
              <a:rPr lang="en-US" dirty="0" smtClean="0"/>
              <a:t>.</a:t>
            </a:r>
          </a:p>
          <a:p>
            <a:endParaRPr lang="en-US" dirty="0" smtClean="0"/>
          </a:p>
          <a:p>
            <a:r>
              <a:rPr lang="en-US" dirty="0" smtClean="0"/>
              <a:t>Whether you are suffering from a rare muscular disease. That is untreatable thus far. Or from a complicated form of cancer. Knowing there is a treatment that can save your life. But it would set you back for 100.000 US dollars or more per year.</a:t>
            </a:r>
          </a:p>
          <a:p>
            <a:r>
              <a:rPr lang="en-US" dirty="0" smtClean="0"/>
              <a:t>What binds all these patients is the need for a new approach </a:t>
            </a:r>
            <a:r>
              <a:rPr lang="en-US" dirty="0" smtClean="0"/>
              <a:t>on</a:t>
            </a:r>
            <a:endParaRPr lang="en-US" dirty="0" smtClean="0"/>
          </a:p>
          <a:p>
            <a:r>
              <a:rPr lang="en-US" dirty="0" smtClean="0"/>
              <a:t>medicine. We need to find alternative business models for example. </a:t>
            </a:r>
            <a:r>
              <a:rPr lang="en-US" sz="3000" u="sng" dirty="0" smtClean="0"/>
              <a:t>As the current one is a dead end road.</a:t>
            </a:r>
            <a:endParaRPr lang="nl-NL" u="sng"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5</a:t>
            </a:fld>
            <a:endParaRPr lang="nl-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268760"/>
            <a:ext cx="7858180" cy="4803446"/>
          </a:xfrm>
        </p:spPr>
        <p:txBody>
          <a:bodyPr>
            <a:normAutofit/>
          </a:bodyPr>
          <a:lstStyle/>
          <a:p>
            <a:endParaRPr lang="en-US" dirty="0" smtClean="0"/>
          </a:p>
          <a:p>
            <a:endParaRPr lang="en-US" dirty="0" smtClean="0"/>
          </a:p>
          <a:p>
            <a:r>
              <a:rPr lang="en-US" sz="2000" dirty="0" smtClean="0"/>
              <a:t>However</a:t>
            </a:r>
            <a:r>
              <a:rPr lang="en-US" sz="2000" dirty="0" smtClean="0"/>
              <a:t>, this does not only concern patients.</a:t>
            </a:r>
          </a:p>
          <a:p>
            <a:endParaRPr lang="en-US" sz="2000" dirty="0" smtClean="0"/>
          </a:p>
          <a:p>
            <a:r>
              <a:rPr lang="en-US" sz="2000" dirty="0" smtClean="0"/>
              <a:t>It </a:t>
            </a:r>
            <a:r>
              <a:rPr lang="en-US" sz="2000" dirty="0" smtClean="0"/>
              <a:t>concerns governments worldwide. Who want to keep healthcare accessible and affordable.</a:t>
            </a:r>
          </a:p>
          <a:p>
            <a:endParaRPr lang="en-US" sz="2000" dirty="0" smtClean="0"/>
          </a:p>
          <a:p>
            <a:r>
              <a:rPr lang="en-US" sz="2000" dirty="0" smtClean="0"/>
              <a:t>It </a:t>
            </a:r>
            <a:r>
              <a:rPr lang="en-US" sz="2000" dirty="0" smtClean="0"/>
              <a:t>concerns doctors worldwide. Who want to treat their patients in the best possible way.</a:t>
            </a:r>
          </a:p>
          <a:p>
            <a:endParaRPr lang="en-US" sz="2000" dirty="0" smtClean="0"/>
          </a:p>
          <a:p>
            <a:r>
              <a:rPr lang="en-US" sz="2000" dirty="0" smtClean="0"/>
              <a:t>Mind </a:t>
            </a:r>
            <a:r>
              <a:rPr lang="en-US" sz="2000" dirty="0" smtClean="0"/>
              <a:t>you, it also concerns pharmaceutical companies worldwide that are looking for a sustainable business model. A model that also embodies corporate social responsibility.</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6</a:t>
            </a:fld>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340768"/>
            <a:ext cx="7858180" cy="4731438"/>
          </a:xfrm>
        </p:spPr>
        <p:txBody>
          <a:bodyPr/>
          <a:lstStyle/>
          <a:p>
            <a:r>
              <a:rPr lang="en-US" sz="2400" dirty="0" smtClean="0"/>
              <a:t>Again, increasing prices of medicines and medical technologies are of major concern to all of us. As is the fact that we are experiencing shortages of certain medicines around the world. As is the fact that we are witnessing a growing mismatch between the focus of the research and development agenda, and the ones that patients really need.</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7</a:t>
            </a:fld>
            <a:endParaRPr lang="nl-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340768"/>
            <a:ext cx="7858180" cy="4731438"/>
          </a:xfrm>
        </p:spPr>
        <p:txBody>
          <a:bodyPr/>
          <a:lstStyle/>
          <a:p>
            <a:r>
              <a:rPr lang="en-US" sz="2000" dirty="0" smtClean="0"/>
              <a:t>The </a:t>
            </a:r>
            <a:r>
              <a:rPr lang="en-US" sz="2000" dirty="0" smtClean="0"/>
              <a:t>current system is obsolete! But the good news is: we </a:t>
            </a:r>
            <a:r>
              <a:rPr lang="en-US" sz="2000" dirty="0" err="1" smtClean="0"/>
              <a:t>cán</a:t>
            </a:r>
            <a:r>
              <a:rPr lang="en-US" sz="2000" dirty="0" smtClean="0"/>
              <a:t> fix it!  Let me explain </a:t>
            </a:r>
            <a:r>
              <a:rPr lang="en-US" sz="2000" dirty="0" smtClean="0"/>
              <a:t>how:</a:t>
            </a:r>
            <a:endParaRPr lang="en-US" sz="2000" dirty="0" smtClean="0"/>
          </a:p>
          <a:p>
            <a:pPr lvl="1"/>
            <a:r>
              <a:rPr lang="en-US" sz="2000" dirty="0" smtClean="0"/>
              <a:t>We need to speed up access to essential medicines.</a:t>
            </a:r>
          </a:p>
          <a:p>
            <a:pPr lvl="1"/>
            <a:r>
              <a:rPr lang="en-US" sz="2000" dirty="0" smtClean="0"/>
              <a:t>We need to improve the focus of our research and development agenda.</a:t>
            </a:r>
          </a:p>
          <a:p>
            <a:pPr lvl="1"/>
            <a:r>
              <a:rPr lang="en-US" sz="2000" dirty="0" smtClean="0"/>
              <a:t>We need to think about alternative business models. </a:t>
            </a:r>
            <a:endParaRPr lang="en-US" sz="2000" dirty="0" smtClean="0"/>
          </a:p>
          <a:p>
            <a:pPr lvl="1"/>
            <a:endParaRPr lang="en-US" sz="2000" dirty="0" smtClean="0"/>
          </a:p>
          <a:p>
            <a:pPr lvl="1"/>
            <a:endParaRPr lang="en-US" sz="2000" dirty="0" smtClean="0"/>
          </a:p>
          <a:p>
            <a:pPr lvl="1">
              <a:buNone/>
            </a:pPr>
            <a:r>
              <a:rPr lang="en-US" sz="2000" dirty="0" smtClean="0"/>
              <a:t>Instead </a:t>
            </a:r>
            <a:r>
              <a:rPr lang="en-US" sz="2000" dirty="0" smtClean="0"/>
              <a:t>of focusing only on the current model. Which </a:t>
            </a:r>
            <a:r>
              <a:rPr lang="en-US" sz="2000" dirty="0" smtClean="0"/>
              <a:t>is primarily </a:t>
            </a:r>
            <a:r>
              <a:rPr lang="en-US" sz="2000" dirty="0" smtClean="0"/>
              <a:t>based on intellectual property and a high return of investment.</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8</a:t>
            </a:fld>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9858" y="1340768"/>
            <a:ext cx="7858180" cy="4731438"/>
          </a:xfrm>
        </p:spPr>
        <p:txBody>
          <a:bodyPr/>
          <a:lstStyle/>
          <a:p>
            <a:r>
              <a:rPr lang="en-US" sz="2000" dirty="0" smtClean="0"/>
              <a:t>Alternatively, we should team up as likeminded countries, pharmaceutical companies, patients and other stakeholders that aim for change.</a:t>
            </a:r>
          </a:p>
          <a:p>
            <a:endParaRPr lang="en-US" sz="2000" dirty="0" smtClean="0"/>
          </a:p>
          <a:p>
            <a:r>
              <a:rPr lang="en-US" sz="2000" dirty="0" smtClean="0"/>
              <a:t>Together </a:t>
            </a:r>
            <a:r>
              <a:rPr lang="en-US" sz="2000" dirty="0" smtClean="0"/>
              <a:t>we can explore new routes in the development of medicines. Focusing on specific needs. But also on decent profit margins and socially responsible licensing beforehand</a:t>
            </a:r>
          </a:p>
          <a:p>
            <a:endParaRPr lang="en-US" sz="2000" dirty="0" smtClean="0"/>
          </a:p>
          <a:p>
            <a:r>
              <a:rPr lang="en-US" sz="2000" dirty="0" smtClean="0"/>
              <a:t>We </a:t>
            </a:r>
            <a:r>
              <a:rPr lang="en-US" sz="2000" dirty="0" smtClean="0"/>
              <a:t>should also line up as countries when it comes to fair pricing. Together we will have a stronger voice at the negotiation table. And a stronger voice is what we need!</a:t>
            </a:r>
          </a:p>
          <a:p>
            <a:endParaRPr lang="nl-NL" dirty="0"/>
          </a:p>
        </p:txBody>
      </p:sp>
      <p:sp>
        <p:nvSpPr>
          <p:cNvPr id="4" name="Tijdelijke aanduiding voor voettekst 3"/>
          <p:cNvSpPr>
            <a:spLocks noGrp="1"/>
          </p:cNvSpPr>
          <p:nvPr>
            <p:ph type="ftr" sz="quarter" idx="10"/>
          </p:nvPr>
        </p:nvSpPr>
        <p:spPr/>
        <p:txBody>
          <a:bodyPr/>
          <a:lstStyle/>
          <a:p>
            <a:pPr>
              <a:defRPr/>
            </a:pPr>
            <a:r>
              <a:rPr lang="nl-NL" smtClean="0"/>
              <a:t>Voettekst</a:t>
            </a:r>
            <a:endParaRPr lang="nl-NL"/>
          </a:p>
        </p:txBody>
      </p:sp>
      <p:sp>
        <p:nvSpPr>
          <p:cNvPr id="5" name="Tijdelijke aanduiding voor dianummer 4"/>
          <p:cNvSpPr>
            <a:spLocks noGrp="1"/>
          </p:cNvSpPr>
          <p:nvPr>
            <p:ph type="sldNum" sz="quarter" idx="11"/>
          </p:nvPr>
        </p:nvSpPr>
        <p:spPr/>
        <p:txBody>
          <a:bodyPr/>
          <a:lstStyle/>
          <a:p>
            <a:pPr>
              <a:defRPr/>
            </a:pPr>
            <a:fld id="{DEA49D5D-94F6-A14E-9B1F-41E0B8197FAE}" type="slidenum">
              <a:rPr lang="nl-NL" smtClean="0"/>
              <a:pPr>
                <a:defRPr/>
              </a:pPr>
              <a:t>9</a:t>
            </a:fld>
            <a:endParaRPr lang="nl-NL"/>
          </a:p>
        </p:txBody>
      </p:sp>
    </p:spTree>
  </p:cSld>
  <p:clrMapOvr>
    <a:masterClrMapping/>
  </p:clrMapOvr>
</p:sld>
</file>

<file path=ppt/theme/theme1.xml><?xml version="1.0" encoding="utf-8"?>
<a:theme xmlns:a="http://schemas.openxmlformats.org/drawingml/2006/main" name="Tijdelijk_bestand_Presentatie_VWS">
  <a:themeElements>
    <a:clrScheme name="">
      <a:dk1>
        <a:srgbClr val="000000"/>
      </a:dk1>
      <a:lt1>
        <a:srgbClr val="FFFFFF"/>
      </a:lt1>
      <a:dk2>
        <a:srgbClr val="FBD326"/>
      </a:dk2>
      <a:lt2>
        <a:srgbClr val="EEECE1"/>
      </a:lt2>
      <a:accent1>
        <a:srgbClr val="FBD326"/>
      </a:accent1>
      <a:accent2>
        <a:srgbClr val="F9B249"/>
      </a:accent2>
      <a:accent3>
        <a:srgbClr val="FFFFFF"/>
      </a:accent3>
      <a:accent4>
        <a:srgbClr val="000000"/>
      </a:accent4>
      <a:accent5>
        <a:srgbClr val="FDE6AC"/>
      </a:accent5>
      <a:accent6>
        <a:srgbClr val="E2A141"/>
      </a:accent6>
      <a:hlink>
        <a:srgbClr val="FF9560"/>
      </a:hlink>
      <a:folHlink>
        <a:srgbClr val="E70022"/>
      </a:folHlink>
    </a:clrScheme>
    <a:fontScheme name="1_Standaardontwerp">
      <a:majorFont>
        <a:latin typeface=""/>
        <a:ea typeface=""/>
        <a:cs typeface=""/>
      </a:majorFont>
      <a:minorFont>
        <a:latin typeface=""/>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 kolommen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 kolommen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2 kolommen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Tijdelijk_bestand_Presentatie_VWS</Template>
  <TotalTime>408</TotalTime>
  <Words>1827</Words>
  <Application>Microsoft Office PowerPoint</Application>
  <PresentationFormat>Diavoorstelling (4:3)</PresentationFormat>
  <Paragraphs>142</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Tijdelijk_bestand_Presentatie_VWS</vt:lpstr>
      <vt:lpstr>   Te hoge prijzen van geneesmiddelen of, te lage prijzen van geneesmiddelen   Dat is de vraag</vt:lpstr>
      <vt:lpstr>Toespraak van staatssecretaris Van Rijn op het Fair Pricing Forum</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vector>
  </TitlesOfParts>
  <Company>Rijksoverheid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Kennismaken met Rijksbreed</dc:title>
  <dc:creator>Patrick Kruger</dc:creator>
  <cp:lastModifiedBy>Patrick Kruger</cp:lastModifiedBy>
  <cp:revision>31</cp:revision>
  <dcterms:created xsi:type="dcterms:W3CDTF">2016-04-05T12:53:03Z</dcterms:created>
  <dcterms:modified xsi:type="dcterms:W3CDTF">2017-06-15T11:37:57Z</dcterms:modified>
</cp:coreProperties>
</file>