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410" r:id="rId2"/>
    <p:sldId id="426" r:id="rId3"/>
    <p:sldId id="284" r:id="rId4"/>
    <p:sldId id="477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</p:sldIdLst>
  <p:sldSz cx="9144000" cy="6858000" type="screen4x3"/>
  <p:notesSz cx="6858000" cy="9874250"/>
  <p:defaultTextStyle>
    <a:defPPr>
      <a:defRPr lang="nl-NL"/>
    </a:defPPr>
    <a:lvl1pPr algn="l" rtl="0" fontAlgn="base">
      <a:spcBef>
        <a:spcPct val="20000"/>
      </a:spcBef>
      <a:spcAft>
        <a:spcPct val="0"/>
      </a:spcAft>
      <a:buFont typeface="Arial Unicode MS" panose="020B0604020202020204" pitchFamily="34" charset="-128"/>
      <a:buChar char="￭"/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buFont typeface="Arial Unicode MS" panose="020B0604020202020204" pitchFamily="34" charset="-128"/>
      <a:buChar char="￭"/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buFont typeface="Arial Unicode MS" panose="020B0604020202020204" pitchFamily="34" charset="-128"/>
      <a:buChar char="￭"/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buFont typeface="Arial Unicode MS" panose="020B0604020202020204" pitchFamily="34" charset="-128"/>
      <a:buChar char="￭"/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buFont typeface="Arial Unicode MS" panose="020B0604020202020204" pitchFamily="34" charset="-128"/>
      <a:buChar char="￭"/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66"/>
    <a:srgbClr val="FFFF00"/>
    <a:srgbClr val="FFCC99"/>
    <a:srgbClr val="FF0066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notesViewPr>
    <p:cSldViewPr>
      <p:cViewPr>
        <p:scale>
          <a:sx n="75" d="100"/>
          <a:sy n="75" d="100"/>
        </p:scale>
        <p:origin x="-666" y="942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5736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3892" y="0"/>
            <a:ext cx="2972498" cy="495736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r">
              <a:defRPr sz="1300"/>
            </a:lvl1pPr>
          </a:lstStyle>
          <a:p>
            <a:fld id="{CC568150-9D9A-4252-A2ED-F704BCFA014A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515"/>
            <a:ext cx="2972498" cy="495736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3892" y="9378515"/>
            <a:ext cx="2972498" cy="495736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r">
              <a:defRPr sz="1300"/>
            </a:lvl1pPr>
          </a:lstStyle>
          <a:p>
            <a:fld id="{CB0CB1E8-EADD-4F95-86E4-6E8A4F4F35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731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072" cy="4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80" tIns="47640" rIns="95280" bIns="4764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569" y="0"/>
            <a:ext cx="3014364" cy="4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80" tIns="47640" rIns="95280" bIns="476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nl-NL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8850" y="72866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496" y="4694316"/>
            <a:ext cx="5023940" cy="44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80" tIns="47640" rIns="95280" bIns="47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631"/>
            <a:ext cx="2937072" cy="4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nl-NL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569" y="9388631"/>
            <a:ext cx="3014364" cy="4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288A40AD-7AFC-484D-809F-AF0423CB75B4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095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B53DA-1C21-45BC-99FA-AE3A985DEC50}" type="slidenum">
              <a:rPr lang="en-GB" altLang="nl-NL"/>
              <a:pPr/>
              <a:t>2</a:t>
            </a:fld>
            <a:endParaRPr lang="en-GB" altLang="nl-NL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503" y="9380201"/>
            <a:ext cx="2972498" cy="4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80" tIns="47640" rIns="95280" bIns="47640" anchor="b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FontTx/>
              <a:buNone/>
            </a:pPr>
            <a:fld id="{FBF2A3D3-5392-4F5E-B862-88CD44F965FA}" type="slidenum">
              <a:rPr lang="nl-NL" altLang="nl-NL" sz="1300">
                <a:ea typeface="MS PGothic" panose="020B0600070205080204" pitchFamily="34" charset="-128"/>
              </a:rPr>
              <a:pPr algn="r">
                <a:buFontTx/>
                <a:buNone/>
              </a:pPr>
              <a:t>2</a:t>
            </a:fld>
            <a:endParaRPr lang="nl-NL" altLang="nl-NL" sz="1300">
              <a:ea typeface="MS PGothic" panose="020B0600070205080204" pitchFamily="34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sz="1500">
                <a:latin typeface="Times New Roman" charset="0"/>
                <a:ea typeface="ＭＳ Ｐゴシック" charset="0"/>
              </a:rPr>
              <a:t>Deze dia laat een aantal ziektebeelden zien die voorkomen in de praktijk van de reumatoloog, maar zeker ook van de huisarts.</a:t>
            </a:r>
          </a:p>
          <a:p>
            <a:pPr>
              <a:defRPr/>
            </a:pPr>
            <a:endParaRPr lang="nl-NL" sz="15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nl-NL" sz="1500">
                <a:latin typeface="Times New Roman" charset="0"/>
                <a:ea typeface="ＭＳ Ｐゴシック" charset="0"/>
              </a:rPr>
              <a:t>Ik noem hierbij voorbeelden als artrose, RA, artritis psoriatica, sclerodermie, de ziekte van bechterew, maar ook fibromyalgie.</a:t>
            </a:r>
          </a:p>
          <a:p>
            <a:pPr>
              <a:defRPr/>
            </a:pPr>
            <a:endParaRPr lang="nl-NL" sz="15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nl-NL" sz="1500">
                <a:latin typeface="Times New Roman" charset="0"/>
                <a:ea typeface="ＭＳ Ｐゴシック" charset="0"/>
              </a:rPr>
              <a:t>Alhoewel dit allemaal heel verschillende ziektebeelden zijn hebben zij als gemeenschappelijk kenmerk pijn.</a:t>
            </a:r>
          </a:p>
          <a:p>
            <a:pPr>
              <a:defRPr/>
            </a:pPr>
            <a:endParaRPr lang="nl-NL" sz="15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nl-NL" sz="1500">
                <a:latin typeface="Times New Roman" charset="0"/>
                <a:ea typeface="ＭＳ Ｐゴシック" charset="0"/>
              </a:rPr>
              <a:t>In dit college zal ik het vooral hebben over pijn bij artritis, ofwel inflammatoire pijn.</a:t>
            </a:r>
          </a:p>
        </p:txBody>
      </p:sp>
    </p:spTree>
    <p:extLst>
      <p:ext uri="{BB962C8B-B14F-4D97-AF65-F5344CB8AC3E}">
        <p14:creationId xmlns:p14="http://schemas.microsoft.com/office/powerpoint/2010/main" val="285343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Startpa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spect="1" noChangeArrowheads="1"/>
          </p:cNvSpPr>
          <p:nvPr>
            <p:ph type="ctrTitle" sz="quarter"/>
          </p:nvPr>
        </p:nvSpPr>
        <p:spPr>
          <a:xfrm>
            <a:off x="4572000" y="1447800"/>
            <a:ext cx="4321175" cy="1801813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236548" name="Rectangle 4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4572000" y="549275"/>
            <a:ext cx="4321175" cy="530225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pic>
        <p:nvPicPr>
          <p:cNvPr id="236549" name="Picture 5" descr="achtergrond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23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8B2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36551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67400"/>
            <a:ext cx="2362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769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097588" y="1268413"/>
            <a:ext cx="1827212" cy="525621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11188" y="1268413"/>
            <a:ext cx="5334000" cy="52562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292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888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47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188" y="2420938"/>
            <a:ext cx="3579812" cy="41036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43400" y="2420938"/>
            <a:ext cx="3581400" cy="41036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281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67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33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99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0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268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Vervolgpagi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1188" y="1268413"/>
            <a:ext cx="73136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35524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11188" y="2420938"/>
            <a:ext cx="731361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83313" y="115888"/>
            <a:ext cx="1741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altLang="nl-NL"/>
              <a:t>june 24th 1999BMT 2013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D657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65700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 Unicode MS" panose="020B0604020202020204" pitchFamily="34" charset="-128"/>
        <a:defRPr kern="1200">
          <a:solidFill>
            <a:srgbClr val="000066"/>
          </a:solidFill>
          <a:latin typeface="+mn-lt"/>
          <a:ea typeface="+mn-ea"/>
          <a:cs typeface="+mn-cs"/>
        </a:defRPr>
      </a:lvl1pPr>
      <a:lvl2pPr marL="442913" indent="-1778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66"/>
          </a:solidFill>
          <a:latin typeface="+mn-lt"/>
          <a:ea typeface="+mn-ea"/>
          <a:cs typeface="+mn-cs"/>
        </a:defRPr>
      </a:lvl2pPr>
      <a:lvl3pPr marL="884238" indent="-185738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66"/>
          </a:solidFill>
          <a:latin typeface="+mn-lt"/>
          <a:ea typeface="+mn-ea"/>
          <a:cs typeface="+mn-cs"/>
        </a:defRPr>
      </a:lvl3pPr>
      <a:lvl4pPr marL="1257300" indent="-193675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66"/>
          </a:solidFill>
          <a:latin typeface="+mn-lt"/>
          <a:ea typeface="+mn-ea"/>
          <a:cs typeface="+mn-cs"/>
        </a:defRPr>
      </a:lvl4pPr>
      <a:lvl5pPr marL="1622425" indent="-185738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58888" y="1341438"/>
            <a:ext cx="7313612" cy="1008062"/>
          </a:xfrm>
        </p:spPr>
        <p:txBody>
          <a:bodyPr/>
          <a:lstStyle/>
          <a:p>
            <a:r>
              <a:rPr lang="nl-NL" altLang="nl-NL" dirty="0" err="1"/>
              <a:t>Patient</a:t>
            </a:r>
            <a:r>
              <a:rPr lang="nl-NL" altLang="nl-NL" dirty="0"/>
              <a:t> Access in de reumatologie</a:t>
            </a:r>
          </a:p>
        </p:txBody>
      </p:sp>
      <p:sp>
        <p:nvSpPr>
          <p:cNvPr id="25600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692275" y="2420938"/>
            <a:ext cx="6232525" cy="4103687"/>
          </a:xfrm>
        </p:spPr>
        <p:txBody>
          <a:bodyPr/>
          <a:lstStyle/>
          <a:p>
            <a:r>
              <a:rPr lang="nl-NL" altLang="nl-NL" dirty="0"/>
              <a:t>Hein Bernelot Moens, reumatoloog</a:t>
            </a:r>
          </a:p>
          <a:p>
            <a:endParaRPr lang="nl-NL" altLang="nl-NL" dirty="0"/>
          </a:p>
          <a:p>
            <a:r>
              <a:rPr lang="nl-NL" altLang="nl-NL" dirty="0"/>
              <a:t>Ziekenhuisgroep Twente, Hengelo en Almelo</a:t>
            </a:r>
          </a:p>
          <a:p>
            <a:endParaRPr lang="nl-NL" altLang="nl-NL" dirty="0"/>
          </a:p>
          <a:p>
            <a:r>
              <a:rPr lang="nl-NL" altLang="nl-NL" dirty="0"/>
              <a:t>Nederlandse Vereniging voor Reumatologie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Belimumab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2012 Registratie opgezet met steun GSK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2013 en 2014 Gesprekken met ZIN/NVR/GSK voortgezet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2014 Commitment van Minister Schippers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 juli 2015: Voorwaardelijke toelating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November 2016: ca 30 patiënten in Nederland behandeld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0036"/>
            <a:ext cx="2596896" cy="1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1268761"/>
            <a:ext cx="8424936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  <a:tabLst>
                <a:tab pos="5471795" algn="r"/>
              </a:tabLst>
            </a:pPr>
            <a:r>
              <a:rPr lang="nl-NL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 welke voorwaarden wordt belimumab vergoed?</a:t>
            </a:r>
          </a:p>
          <a:p>
            <a:pPr>
              <a:spcAft>
                <a:spcPts val="0"/>
              </a:spcAft>
              <a:buNone/>
              <a:tabLst>
                <a:tab pos="5471795" algn="r"/>
              </a:tabLst>
            </a:pPr>
            <a:endParaRPr lang="nl-NL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tabLst>
                <a:tab pos="5471795" algn="r"/>
              </a:tabLs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Vanaf 1 juli 2015 is belimumab 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voorwaardelijk toegelaten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 het 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basispakket 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een periode van 4 jaar.</a:t>
            </a:r>
          </a:p>
          <a:p>
            <a:pPr marL="342900" indent="-342900">
              <a:spcAft>
                <a:spcPts val="0"/>
              </a:spcAft>
              <a:tabLst>
                <a:tab pos="5471795" algn="r"/>
              </a:tabLst>
            </a:pPr>
            <a:endParaRPr lang="nl-NL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tabLst>
                <a:tab pos="5471795" algn="r"/>
              </a:tabLs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vergoeding is 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deelname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aan het landelijk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SLE register DAiRE (Dutch </a:t>
            </a:r>
            <a:r>
              <a:rPr lang="nl-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Register) verplicht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tabLst>
                <a:tab pos="5471795" algn="r"/>
              </a:tabLst>
            </a:pPr>
            <a:endParaRPr lang="nl-NL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tabLst>
                <a:tab pos="5471795" algn="r"/>
              </a:tabLs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Vergoeding is alleen mogelijk indien patiënten een 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actieve ziekte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hebben, EN hebben </a:t>
            </a: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gefaald op standaard therapie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3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de NVR?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Geneesmiddeltekorten: sulfasalazine</a:t>
            </a:r>
          </a:p>
          <a:p>
            <a:endParaRPr lang="nl-NL" dirty="0"/>
          </a:p>
          <a:p>
            <a:r>
              <a:rPr lang="nl-NL" dirty="0"/>
              <a:t>Effect stoppen TNF-blokkers: POEET studie</a:t>
            </a:r>
          </a:p>
          <a:p>
            <a:endParaRPr lang="nl-NL" dirty="0"/>
          </a:p>
          <a:p>
            <a:r>
              <a:rPr lang="nl-NL" dirty="0"/>
              <a:t>Start Kwaliteitsregistratie DQRA</a:t>
            </a:r>
          </a:p>
          <a:p>
            <a:endParaRPr lang="nl-NL" dirty="0"/>
          </a:p>
          <a:p>
            <a:r>
              <a:rPr lang="nl-NL" dirty="0"/>
              <a:t>Uniforme registratie van </a:t>
            </a:r>
            <a:r>
              <a:rPr lang="nl-NL" dirty="0" err="1"/>
              <a:t>langzaamwerkende</a:t>
            </a:r>
            <a:r>
              <a:rPr lang="nl-NL" dirty="0"/>
              <a:t> </a:t>
            </a:r>
            <a:r>
              <a:rPr lang="nl-NL" dirty="0" err="1"/>
              <a:t>antireumatica</a:t>
            </a:r>
            <a:endParaRPr lang="nl-NL" dirty="0"/>
          </a:p>
          <a:p>
            <a:endParaRPr lang="nl-NL" dirty="0"/>
          </a:p>
          <a:p>
            <a:r>
              <a:rPr lang="nl-NL" dirty="0"/>
              <a:t>Registers ingebed in routinezorg/EPD</a:t>
            </a:r>
          </a:p>
          <a:p>
            <a:endParaRPr lang="nl-NL" dirty="0"/>
          </a:p>
          <a:p>
            <a:r>
              <a:rPr lang="nl-NL" dirty="0"/>
              <a:t>Registers in samenwerkingsverband FMS</a:t>
            </a:r>
          </a:p>
        </p:txBody>
      </p:sp>
    </p:spTree>
    <p:extLst>
      <p:ext uri="{BB962C8B-B14F-4D97-AF65-F5344CB8AC3E}">
        <p14:creationId xmlns:p14="http://schemas.microsoft.com/office/powerpoint/2010/main" val="149498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de NVR nog meer?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Richtlijnen, zorgpaden</a:t>
            </a:r>
          </a:p>
          <a:p>
            <a:endParaRPr lang="nl-NL" dirty="0"/>
          </a:p>
          <a:p>
            <a:r>
              <a:rPr lang="nl-NL" dirty="0"/>
              <a:t>Beperkt: dossiers nieuwe geneesmiddelen (bv </a:t>
            </a:r>
            <a:r>
              <a:rPr lang="nl-NL" dirty="0" err="1"/>
              <a:t>apremilast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Off-label indicaties bij zeldzame ziekten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4" y="4487285"/>
            <a:ext cx="4724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2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1026" descr="artrh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3924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7" name="Picture 1027" descr="atrp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6797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8" name="Picture 1028" descr="worstt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81000"/>
            <a:ext cx="30353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Picture 1029" descr="scler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41600"/>
            <a:ext cx="3028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0" name="Picture 1030" descr="dikkekn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5669" r="4320" b="5669"/>
          <a:stretch>
            <a:fillRect/>
          </a:stretch>
        </p:blipFill>
        <p:spPr bwMode="auto">
          <a:xfrm>
            <a:off x="3048000" y="2133600"/>
            <a:ext cx="30908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1" name="Picture 1031" descr="bechter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22590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2" name="Picture 1032" descr="aptendini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7"/>
          <a:stretch>
            <a:fillRect/>
          </a:stretch>
        </p:blipFill>
        <p:spPr bwMode="auto">
          <a:xfrm>
            <a:off x="1524000" y="4495800"/>
            <a:ext cx="218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017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994" name="Picture 10" descr="calcinosis pin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93528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0"/>
          <p:cNvSpPr>
            <a:spLocks noGrp="1" noChangeAspect="1" noChangeArrowheads="1"/>
          </p:cNvSpPr>
          <p:nvPr>
            <p:ph type="title"/>
          </p:nvPr>
        </p:nvSpPr>
        <p:spPr>
          <a:xfrm>
            <a:off x="2771775" y="1557338"/>
            <a:ext cx="5297488" cy="1008062"/>
          </a:xfrm>
        </p:spPr>
        <p:txBody>
          <a:bodyPr/>
          <a:lstStyle/>
          <a:p>
            <a:r>
              <a:rPr lang="nl-NL" altLang="nl-NL" sz="3600" noProof="1"/>
              <a:t>Wat is Reuma?</a:t>
            </a:r>
          </a:p>
        </p:txBody>
      </p:sp>
      <p:sp>
        <p:nvSpPr>
          <p:cNvPr id="72707" name="Rectangle 205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423988" y="4078288"/>
            <a:ext cx="6500812" cy="2005012"/>
          </a:xfrm>
        </p:spPr>
        <p:txBody>
          <a:bodyPr/>
          <a:lstStyle/>
          <a:p>
            <a:r>
              <a:rPr lang="nl-NL" altLang="nl-NL" sz="2000" noProof="1"/>
              <a:t>‘reumatoloog’</a:t>
            </a:r>
          </a:p>
          <a:p>
            <a:r>
              <a:rPr lang="nl-NL" altLang="nl-NL" sz="2000" noProof="1"/>
              <a:t>‘reumatoïde artritis’</a:t>
            </a:r>
          </a:p>
          <a:p>
            <a:r>
              <a:rPr lang="nl-NL" altLang="nl-NL" sz="2000" noProof="1"/>
              <a:t>‘polymyalgia reumatica’ (‘spierreuma’)</a:t>
            </a:r>
          </a:p>
        </p:txBody>
      </p:sp>
      <p:sp>
        <p:nvSpPr>
          <p:cNvPr id="72708" name="Text Box 2052"/>
          <p:cNvSpPr txBox="1">
            <a:spLocks noChangeArrowheads="1"/>
          </p:cNvSpPr>
          <p:nvPr/>
        </p:nvSpPr>
        <p:spPr bwMode="auto">
          <a:xfrm>
            <a:off x="1042988" y="2636838"/>
            <a:ext cx="7431087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1"/>
                </a:solidFill>
              </a:rPr>
              <a:t>Een naam voor pijnlijke aandoeningen van het ‘bewegingsapparaat’</a:t>
            </a:r>
            <a:r>
              <a:rPr lang="nl-NL" altLang="nl-NL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nl-NL" altLang="nl-NL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nl-NL" altLang="nl-NL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58888" y="1196975"/>
            <a:ext cx="7313612" cy="1008063"/>
          </a:xfrm>
        </p:spPr>
        <p:txBody>
          <a:bodyPr/>
          <a:lstStyle/>
          <a:p>
            <a:r>
              <a:rPr lang="nl-NL" altLang="nl-NL" sz="3200"/>
              <a:t>Jicht</a:t>
            </a:r>
          </a:p>
        </p:txBody>
      </p:sp>
      <p:sp>
        <p:nvSpPr>
          <p:cNvPr id="375811" name="Line 3"/>
          <p:cNvSpPr>
            <a:spLocks noChangeShapeType="1"/>
          </p:cNvSpPr>
          <p:nvPr/>
        </p:nvSpPr>
        <p:spPr bwMode="auto">
          <a:xfrm>
            <a:off x="1187450" y="4149725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75819" name="Picture 2" descr="jichtvoet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61252" r="20624"/>
          <a:stretch>
            <a:fillRect/>
          </a:stretch>
        </p:blipFill>
        <p:spPr bwMode="auto">
          <a:xfrm>
            <a:off x="4067175" y="2205038"/>
            <a:ext cx="14589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30" name="Picture 22" descr="grafiek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1"/>
          <a:stretch>
            <a:fillRect/>
          </a:stretch>
        </p:blipFill>
        <p:spPr bwMode="auto">
          <a:xfrm>
            <a:off x="1042988" y="2205038"/>
            <a:ext cx="1081087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31" name="Picture 23" descr="tophus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05038"/>
            <a:ext cx="159543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33" name="Picture 25" descr="Jicht D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8" r="45387" b="19579"/>
          <a:stretch>
            <a:fillRect/>
          </a:stretch>
        </p:blipFill>
        <p:spPr bwMode="auto">
          <a:xfrm>
            <a:off x="5508625" y="2205038"/>
            <a:ext cx="19431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32" name="Picture 24" descr="jicht tophi h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9374"/>
          <a:stretch>
            <a:fillRect/>
          </a:stretch>
        </p:blipFill>
        <p:spPr bwMode="auto">
          <a:xfrm>
            <a:off x="7164388" y="2205038"/>
            <a:ext cx="177165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1042988" y="4221163"/>
            <a:ext cx="2952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2000">
                <a:solidFill>
                  <a:srgbClr val="000066"/>
                </a:solidFill>
                <a:latin typeface="Verdana" panose="020B0604030504040204" pitchFamily="34" charset="0"/>
              </a:rPr>
              <a:t>Asymptomatisch</a:t>
            </a:r>
          </a:p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2000">
                <a:solidFill>
                  <a:srgbClr val="000066"/>
                </a:solidFill>
                <a:latin typeface="Verdana" panose="020B0604030504040204" pitchFamily="34" charset="0"/>
              </a:rPr>
              <a:t>5-10 jaar</a:t>
            </a:r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3851275" y="4292600"/>
            <a:ext cx="1655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/>
          <a:lstStyle>
            <a:lvl1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2000">
                <a:solidFill>
                  <a:srgbClr val="000066"/>
                </a:solidFill>
                <a:latin typeface="Verdana" panose="020B0604030504040204" pitchFamily="34" charset="0"/>
              </a:rPr>
              <a:t>Acute artritis</a:t>
            </a:r>
          </a:p>
          <a:p>
            <a:pPr algn="ctr"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2000">
                <a:solidFill>
                  <a:srgbClr val="000066"/>
                </a:solidFill>
                <a:latin typeface="Verdana" panose="020B0604030504040204" pitchFamily="34" charset="0"/>
              </a:rPr>
              <a:t>2-7 dagen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795963" y="4292600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/>
          <a:lstStyle>
            <a:lvl1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2000">
                <a:solidFill>
                  <a:srgbClr val="000066"/>
                </a:solidFill>
                <a:latin typeface="Verdana" panose="020B0604030504040204" pitchFamily="34" charset="0"/>
              </a:rPr>
              <a:t>Laag symptomatisch</a:t>
            </a:r>
          </a:p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2000">
                <a:solidFill>
                  <a:srgbClr val="000066"/>
                </a:solidFill>
                <a:latin typeface="Verdana" panose="020B0604030504040204" pitchFamily="34" charset="0"/>
              </a:rPr>
              <a:t>5-10 jaar</a:t>
            </a:r>
          </a:p>
        </p:txBody>
      </p:sp>
      <p:sp>
        <p:nvSpPr>
          <p:cNvPr id="375843" name="Text Box 35"/>
          <p:cNvSpPr txBox="1">
            <a:spLocks noChangeArrowheads="1"/>
          </p:cNvSpPr>
          <p:nvPr/>
        </p:nvSpPr>
        <p:spPr bwMode="auto">
          <a:xfrm>
            <a:off x="611188" y="2997200"/>
            <a:ext cx="1584325" cy="1079500"/>
          </a:xfrm>
          <a:prstGeom prst="rect">
            <a:avLst/>
          </a:prstGeom>
          <a:solidFill>
            <a:srgbClr val="FFFF99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/>
          <a:lstStyle>
            <a:lvl1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1600" b="1">
                <a:solidFill>
                  <a:srgbClr val="000066"/>
                </a:solidFill>
                <a:latin typeface="Verdana" panose="020B0604030504040204" pitchFamily="34" charset="0"/>
              </a:rPr>
              <a:t>serum </a:t>
            </a:r>
          </a:p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1600" b="1">
                <a:solidFill>
                  <a:srgbClr val="000066"/>
                </a:solidFill>
                <a:latin typeface="Verdana" panose="020B0604030504040204" pitchFamily="34" charset="0"/>
              </a:rPr>
              <a:t>urinezuur</a:t>
            </a:r>
          </a:p>
          <a:p>
            <a:pPr eaLnBrk="1" hangingPunct="1">
              <a:spcBef>
                <a:spcPct val="50000"/>
              </a:spcBef>
              <a:buFont typeface="Arial Unicode MS" panose="020B0604020202020204" pitchFamily="34" charset="-128"/>
              <a:buNone/>
            </a:pPr>
            <a:r>
              <a:rPr lang="nl-NL" altLang="nl-NL" sz="1600" b="1">
                <a:solidFill>
                  <a:srgbClr val="000066"/>
                </a:solidFill>
                <a:latin typeface="Verdana" panose="020B0604030504040204" pitchFamily="34" charset="0"/>
              </a:rPr>
              <a:t>verhoogd</a:t>
            </a:r>
          </a:p>
        </p:txBody>
      </p:sp>
      <p:pic>
        <p:nvPicPr>
          <p:cNvPr id="375844" name="Picture 36" descr="jicht ra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6551612" cy="47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5" grpId="0"/>
      <p:bldP spid="375842" grpId="0"/>
      <p:bldP spid="3758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verlaging urinezuurgehalte in het bloed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Verminderen aanmaak:		Prijs per maand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Allopurinol     		€   5,60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Febuxostat</a:t>
            </a:r>
            <a:r>
              <a:rPr lang="nl-NL" dirty="0"/>
              <a:t> (</a:t>
            </a:r>
            <a:r>
              <a:rPr lang="nl-NL" dirty="0" err="1"/>
              <a:t>Adenuric</a:t>
            </a:r>
            <a:r>
              <a:rPr lang="nl-NL" dirty="0"/>
              <a:t>)	€ 92,54</a:t>
            </a:r>
          </a:p>
          <a:p>
            <a:endParaRPr lang="nl-NL" dirty="0"/>
          </a:p>
          <a:p>
            <a:r>
              <a:rPr lang="nl-NL" dirty="0"/>
              <a:t>Verhogen uitscheiding: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Benzbromaron		€ 50,79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Probenecid</a:t>
            </a:r>
            <a:r>
              <a:rPr lang="nl-NL" dirty="0"/>
              <a:t>			niet verkrijgbaar in NL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9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Veranderingen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2420939"/>
            <a:ext cx="7313612" cy="3744366"/>
          </a:xfrm>
        </p:spPr>
        <p:txBody>
          <a:bodyPr/>
          <a:lstStyle/>
          <a:p>
            <a:r>
              <a:rPr lang="nl-NL" dirty="0"/>
              <a:t>2003: Benzbromaron uit de handel om dubieuze redenen</a:t>
            </a:r>
          </a:p>
          <a:p>
            <a:r>
              <a:rPr lang="nl-NL" dirty="0"/>
              <a:t>2004 weer beschikbaar na sterk aandringen van NVR</a:t>
            </a:r>
          </a:p>
          <a:p>
            <a:endParaRPr lang="nl-NL" dirty="0"/>
          </a:p>
          <a:p>
            <a:r>
              <a:rPr lang="nl-NL" dirty="0" err="1"/>
              <a:t>Febuxostat</a:t>
            </a:r>
            <a:r>
              <a:rPr lang="nl-NL" dirty="0"/>
              <a:t>:</a:t>
            </a:r>
          </a:p>
          <a:p>
            <a:r>
              <a:rPr lang="nl-NL" dirty="0"/>
              <a:t>Standpunt NVR 2010: </a:t>
            </a:r>
            <a:r>
              <a:rPr lang="nl-NL" dirty="0" err="1"/>
              <a:t>Febuxostat</a:t>
            </a:r>
            <a:r>
              <a:rPr lang="nl-NL" dirty="0"/>
              <a:t> vormt een aanvulling op het medicamenteuze arsenaal bij </a:t>
            </a:r>
            <a:r>
              <a:rPr lang="nl-NL" dirty="0" err="1"/>
              <a:t>kristalbewezen</a:t>
            </a:r>
            <a:r>
              <a:rPr lang="nl-NL" dirty="0"/>
              <a:t> jicht, en</a:t>
            </a:r>
          </a:p>
          <a:p>
            <a:r>
              <a:rPr lang="nl-NL" dirty="0"/>
              <a:t>dient overwogen te worden als enerzijds vooraf gestelde streefwaarden niet gehaald worden met allopurinol en/of combinatietherapie plus uricosuricum, of</a:t>
            </a:r>
          </a:p>
          <a:p>
            <a:r>
              <a:rPr lang="nl-NL" dirty="0"/>
              <a:t>anderzijds als er een intolerantie/allergie voor allopurinol bestaat.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84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2014 Advies ZIN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Plaatsing 1B lijst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Schatting 5 % van de jicht patiënten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Meerkosten 1 tot 2,6 miljoen per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farmaco-economische analyse: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3933056"/>
            <a:ext cx="7334491" cy="2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5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 en Belimumab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Zeldzame systeemziekte: 8000 </a:t>
            </a:r>
            <a:r>
              <a:rPr lang="nl-NL" dirty="0" err="1"/>
              <a:t>pt</a:t>
            </a:r>
            <a:r>
              <a:rPr lang="nl-NL" dirty="0"/>
              <a:t> in Nederland</a:t>
            </a:r>
          </a:p>
          <a:p>
            <a:r>
              <a:rPr lang="nl-NL" dirty="0"/>
              <a:t>Auto-immuunziekte, B-cellen spelen een rol. </a:t>
            </a:r>
          </a:p>
          <a:p>
            <a:endParaRPr lang="nl-NL" dirty="0"/>
          </a:p>
          <a:p>
            <a:r>
              <a:rPr lang="nl-NL" dirty="0"/>
              <a:t>Standaard medicatie: prednisolon, azathioprine, cyclofosfamide, hydroxychloroquine</a:t>
            </a:r>
          </a:p>
          <a:p>
            <a:endParaRPr lang="nl-NL" dirty="0"/>
          </a:p>
          <a:p>
            <a:r>
              <a:rPr lang="nl-NL" dirty="0"/>
              <a:t>Belimumab: eerste nieuwe middel in 56 jaar</a:t>
            </a:r>
          </a:p>
          <a:p>
            <a:endParaRPr lang="nl-NL" dirty="0"/>
          </a:p>
          <a:p>
            <a:r>
              <a:rPr lang="nl-NL" dirty="0"/>
              <a:t>2 grote trials in 2011 gepubliceerd</a:t>
            </a:r>
          </a:p>
          <a:p>
            <a:r>
              <a:rPr lang="nl-NL" dirty="0"/>
              <a:t>Effect op SLE </a:t>
            </a:r>
            <a:r>
              <a:rPr lang="nl-NL" dirty="0" err="1"/>
              <a:t>responder</a:t>
            </a:r>
            <a:r>
              <a:rPr lang="nl-NL" dirty="0"/>
              <a:t> index: 43% </a:t>
            </a:r>
            <a:r>
              <a:rPr lang="nl-NL" dirty="0" err="1"/>
              <a:t>vs</a:t>
            </a:r>
            <a:r>
              <a:rPr lang="nl-NL" dirty="0"/>
              <a:t> 33%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88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NVR in dossier belimumab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Toelating door FDA en EMEA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2012: ZIN weigert vergoeding: onvoldoende </a:t>
            </a:r>
            <a:r>
              <a:rPr lang="nl-NL" dirty="0" err="1"/>
              <a:t>kosten-effectiviteit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NVR: meent dat patiënten een potentieel zinvol geneesmiddel wordt onthouden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Interne discussie binnen NVR: individuele leden niet eens met standpunt van bestuur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 proces voorwaardelijke toelating</a:t>
            </a:r>
          </a:p>
        </p:txBody>
      </p:sp>
    </p:spTree>
    <p:extLst>
      <p:ext uri="{BB962C8B-B14F-4D97-AF65-F5344CB8AC3E}">
        <p14:creationId xmlns:p14="http://schemas.microsoft.com/office/powerpoint/2010/main" val="3265596021"/>
      </p:ext>
    </p:extLst>
  </p:cSld>
  <p:clrMapOvr>
    <a:masterClrMapping/>
  </p:clrMapOvr>
</p:sld>
</file>

<file path=ppt/theme/theme1.xml><?xml version="1.0" encoding="utf-8"?>
<a:theme xmlns:a="http://schemas.openxmlformats.org/drawingml/2006/main" name="ZGT-lichtblauw">
  <a:themeElements>
    <a:clrScheme name="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56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ZGT-lichtblauw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 Unicode MS" panose="020B0604020202020204" pitchFamily="34" charset="-128"/>
          <a:buChar char="￭"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 Unicode MS" panose="020B0604020202020204" pitchFamily="34" charset="-128"/>
          <a:buChar char="￭"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ZGT-licht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GT-lichtblau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B95C"/>
        </a:accent6>
        <a:hlink>
          <a:srgbClr val="FFFF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14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808080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E75C"/>
        </a:accent6>
        <a:hlink>
          <a:srgbClr val="5F5F5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15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808080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E700"/>
        </a:accent6>
        <a:hlink>
          <a:srgbClr val="5F5F5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GT-lichtblauw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808080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E700"/>
        </a:accent6>
        <a:hlink>
          <a:srgbClr val="5F5F5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ZGT-lichtblauw</Template>
  <TotalTime>1114</TotalTime>
  <Words>488</Words>
  <Application>Microsoft Office PowerPoint</Application>
  <PresentationFormat>Diavoorstelling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ZGT-lichtblauw</vt:lpstr>
      <vt:lpstr>Patient Access in de reumatologie</vt:lpstr>
      <vt:lpstr>PowerPoint-presentatie</vt:lpstr>
      <vt:lpstr>Wat is Reuma?</vt:lpstr>
      <vt:lpstr>Jicht</vt:lpstr>
      <vt:lpstr>Doel verlaging urinezuurgehalte in het bloed</vt:lpstr>
      <vt:lpstr>Veranderingen</vt:lpstr>
      <vt:lpstr>2014 Advies ZIN</vt:lpstr>
      <vt:lpstr>SLE en Belimumab</vt:lpstr>
      <vt:lpstr>Rol NVR in dossier belimumab</vt:lpstr>
      <vt:lpstr>Vervolg Belimumab</vt:lpstr>
      <vt:lpstr>PowerPoint-presentatie</vt:lpstr>
      <vt:lpstr>Wat doet de NVR?</vt:lpstr>
      <vt:lpstr>Wat doet de NVR nog meer?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Reuma en geneesmiddelen in de 21ste eeuw</dc:title>
  <dc:creator>H.J. Bernelot Moens</dc:creator>
  <cp:lastModifiedBy>gerhard bruggink</cp:lastModifiedBy>
  <cp:revision>92</cp:revision>
  <cp:lastPrinted>2016-11-21T08:07:54Z</cp:lastPrinted>
  <dcterms:created xsi:type="dcterms:W3CDTF">2000-10-06T12:17:45Z</dcterms:created>
  <dcterms:modified xsi:type="dcterms:W3CDTF">2016-12-30T10:32:46Z</dcterms:modified>
</cp:coreProperties>
</file>