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9113" r:id="rId2"/>
  </p:sldMasterIdLst>
  <p:notesMasterIdLst>
    <p:notesMasterId r:id="rId30"/>
  </p:notesMasterIdLst>
  <p:handoutMasterIdLst>
    <p:handoutMasterId r:id="rId31"/>
  </p:handoutMasterIdLst>
  <p:sldIdLst>
    <p:sldId id="356" r:id="rId3"/>
    <p:sldId id="490" r:id="rId4"/>
    <p:sldId id="441" r:id="rId5"/>
    <p:sldId id="477" r:id="rId6"/>
    <p:sldId id="483" r:id="rId7"/>
    <p:sldId id="485" r:id="rId8"/>
    <p:sldId id="486" r:id="rId9"/>
    <p:sldId id="480" r:id="rId10"/>
    <p:sldId id="487" r:id="rId11"/>
    <p:sldId id="489" r:id="rId12"/>
    <p:sldId id="499" r:id="rId13"/>
    <p:sldId id="507" r:id="rId14"/>
    <p:sldId id="500" r:id="rId15"/>
    <p:sldId id="501" r:id="rId16"/>
    <p:sldId id="502" r:id="rId17"/>
    <p:sldId id="503" r:id="rId18"/>
    <p:sldId id="504" r:id="rId19"/>
    <p:sldId id="505" r:id="rId20"/>
    <p:sldId id="495" r:id="rId21"/>
    <p:sldId id="496" r:id="rId22"/>
    <p:sldId id="492" r:id="rId23"/>
    <p:sldId id="493" r:id="rId24"/>
    <p:sldId id="488" r:id="rId25"/>
    <p:sldId id="491" r:id="rId26"/>
    <p:sldId id="497" r:id="rId27"/>
    <p:sldId id="484" r:id="rId28"/>
    <p:sldId id="498" r:id="rId29"/>
  </p:sldIdLst>
  <p:sldSz cx="9144000" cy="6858000" type="screen4x3"/>
  <p:notesSz cx="6797675" cy="9926638"/>
  <p:defaultTextStyle>
    <a:lvl1pPr marL="0" indent="0" algn="l" rtl="0" eaLnBrk="0" fontAlgn="base" hangingPunct="0">
      <a:lnSpc>
        <a:spcPct val="100000"/>
      </a:lnSpc>
      <a:spcBef>
        <a:spcPct val="0"/>
      </a:spcBef>
      <a:spcAft>
        <a:spcPct val="0"/>
      </a:spcAft>
      <a:buNone/>
      <a:defRPr sz="2400">
        <a:solidFill>
          <a:schemeClr val="tx1"/>
        </a:solidFill>
        <a:latin typeface="Palatino" charset="0"/>
        <a:ea typeface="Arial" charset="0"/>
      </a:defRPr>
    </a:lvl1pPr>
    <a:lvl2pPr marL="457200" indent="0" algn="l" rtl="0" eaLnBrk="0" fontAlgn="base" hangingPunct="0">
      <a:lnSpc>
        <a:spcPct val="100000"/>
      </a:lnSpc>
      <a:spcBef>
        <a:spcPct val="0"/>
      </a:spcBef>
      <a:spcAft>
        <a:spcPct val="0"/>
      </a:spcAft>
      <a:buNone/>
      <a:defRPr sz="2400">
        <a:solidFill>
          <a:schemeClr val="tx1"/>
        </a:solidFill>
        <a:latin typeface="Palatino" charset="0"/>
        <a:ea typeface="Arial" charset="0"/>
      </a:defRPr>
    </a:lvl2pPr>
    <a:lvl3pPr marL="914400" indent="0" algn="l" rtl="0" eaLnBrk="0" fontAlgn="base" hangingPunct="0">
      <a:lnSpc>
        <a:spcPct val="100000"/>
      </a:lnSpc>
      <a:spcBef>
        <a:spcPct val="0"/>
      </a:spcBef>
      <a:spcAft>
        <a:spcPct val="0"/>
      </a:spcAft>
      <a:buNone/>
      <a:defRPr sz="2400">
        <a:solidFill>
          <a:schemeClr val="tx1"/>
        </a:solidFill>
        <a:latin typeface="Palatino" charset="0"/>
        <a:ea typeface="Arial" charset="0"/>
      </a:defRPr>
    </a:lvl3pPr>
    <a:lvl4pPr marL="1371600" indent="0" algn="l" rtl="0" eaLnBrk="0" fontAlgn="base" hangingPunct="0">
      <a:lnSpc>
        <a:spcPct val="100000"/>
      </a:lnSpc>
      <a:spcBef>
        <a:spcPct val="0"/>
      </a:spcBef>
      <a:spcAft>
        <a:spcPct val="0"/>
      </a:spcAft>
      <a:buNone/>
      <a:defRPr sz="2400">
        <a:solidFill>
          <a:schemeClr val="tx1"/>
        </a:solidFill>
        <a:latin typeface="Palatino" charset="0"/>
        <a:ea typeface="Arial" charset="0"/>
      </a:defRPr>
    </a:lvl4pPr>
    <a:lvl5pPr marL="1828800" indent="0" algn="l" rtl="0" eaLnBrk="0" fontAlgn="base" hangingPunct="0">
      <a:lnSpc>
        <a:spcPct val="100000"/>
      </a:lnSpc>
      <a:spcBef>
        <a:spcPct val="0"/>
      </a:spcBef>
      <a:spcAft>
        <a:spcPct val="0"/>
      </a:spcAft>
      <a:buNone/>
      <a:defRPr sz="2400">
        <a:solidFill>
          <a:schemeClr val="tx1"/>
        </a:solidFill>
        <a:latin typeface="Palatino" charset="0"/>
        <a:ea typeface="Arial" charset="0"/>
      </a:defRPr>
    </a:lvl5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95" autoAdjust="0"/>
  </p:normalViewPr>
  <p:slideViewPr>
    <p:cSldViewPr>
      <p:cViewPr varScale="1">
        <p:scale>
          <a:sx n="59" d="100"/>
          <a:sy n="59" d="100"/>
        </p:scale>
        <p:origin x="1074" y="72"/>
      </p:cViewPr>
      <p:guideLst>
        <p:guide orient="horz" pos="2160"/>
        <p:guide pos="2880"/>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varScale="1">
      <p:scale>
        <a:sx n="1" d="1"/>
        <a:sy n="1" d="1"/>
      </p:scale>
      <p:origin x="0" y="-19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20.xml"/></Relationships>
</file>

<file path=ppt/charts/_rels/chart1.xml.rels><?xml version="1.0" encoding="UTF-8" standalone="yes"?>
<Relationships xmlns="http://schemas.openxmlformats.org/package/2006/relationships"><Relationship Id="rId2" Type="http://schemas.openxmlformats.org/officeDocument/2006/relationships/oleObject" Target="file:///\\192.168.18.1\Server\PatientPartner\Workpackages\wp2\questionnaire%20patient%20organisations\def%20analyse%20questionnaire%20po\table%20analysis%20questionnair%20patient%20organisations%20def%20graphs.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42"/>
    </mc:Choice>
    <mc:Fallback>
      <c:style val="4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8193911893506567"/>
          <c:y val="6.3063375056457899E-2"/>
          <c:w val="0.40151302612170425"/>
          <c:h val="0.87024975131028692"/>
        </c:manualLayout>
      </c:layout>
      <c:barChart>
        <c:barDir val="bar"/>
        <c:grouping val="clustered"/>
        <c:varyColors val="0"/>
        <c:ser>
          <c:idx val="0"/>
          <c:order val="0"/>
          <c:invertIfNegative val="0"/>
          <c:dPt>
            <c:idx val="0"/>
            <c:invertIfNegative val="0"/>
            <c:bubble3D val="0"/>
            <c:spPr>
              <a:solidFill>
                <a:srgbClr val="FFC000"/>
              </a:solidFill>
            </c:spPr>
            <c:extLst>
              <c:ext xmlns:c16="http://schemas.microsoft.com/office/drawing/2014/chart" uri="{C3380CC4-5D6E-409C-BE32-E72D297353CC}">
                <c16:uniqueId val="{00000001-0ECA-4DCE-A4CB-46F2270C1C3F}"/>
              </c:ext>
            </c:extLst>
          </c:dPt>
          <c:dPt>
            <c:idx val="1"/>
            <c:invertIfNegative val="0"/>
            <c:bubble3D val="0"/>
            <c:spPr>
              <a:solidFill>
                <a:srgbClr val="FFC000"/>
              </a:solidFill>
            </c:spPr>
            <c:extLst>
              <c:ext xmlns:c16="http://schemas.microsoft.com/office/drawing/2014/chart" uri="{C3380CC4-5D6E-409C-BE32-E72D297353CC}">
                <c16:uniqueId val="{00000003-0ECA-4DCE-A4CB-46F2270C1C3F}"/>
              </c:ext>
            </c:extLst>
          </c:dPt>
          <c:dPt>
            <c:idx val="2"/>
            <c:invertIfNegative val="0"/>
            <c:bubble3D val="0"/>
            <c:spPr>
              <a:solidFill>
                <a:srgbClr val="FFC000"/>
              </a:solidFill>
            </c:spPr>
            <c:extLst>
              <c:ext xmlns:c16="http://schemas.microsoft.com/office/drawing/2014/chart" uri="{C3380CC4-5D6E-409C-BE32-E72D297353CC}">
                <c16:uniqueId val="{00000005-0ECA-4DCE-A4CB-46F2270C1C3F}"/>
              </c:ext>
            </c:extLst>
          </c:dPt>
          <c:dPt>
            <c:idx val="3"/>
            <c:invertIfNegative val="0"/>
            <c:bubble3D val="0"/>
            <c:spPr>
              <a:solidFill>
                <a:srgbClr val="FFC000"/>
              </a:solidFill>
            </c:spPr>
            <c:extLst>
              <c:ext xmlns:c16="http://schemas.microsoft.com/office/drawing/2014/chart" uri="{C3380CC4-5D6E-409C-BE32-E72D297353CC}">
                <c16:uniqueId val="{00000007-0ECA-4DCE-A4CB-46F2270C1C3F}"/>
              </c:ext>
            </c:extLst>
          </c:dPt>
          <c:dPt>
            <c:idx val="5"/>
            <c:invertIfNegative val="0"/>
            <c:bubble3D val="0"/>
            <c:spPr>
              <a:solidFill>
                <a:srgbClr val="7030A0"/>
              </a:solidFill>
            </c:spPr>
            <c:extLst>
              <c:ext xmlns:c16="http://schemas.microsoft.com/office/drawing/2014/chart" uri="{C3380CC4-5D6E-409C-BE32-E72D297353CC}">
                <c16:uniqueId val="{00000009-0ECA-4DCE-A4CB-46F2270C1C3F}"/>
              </c:ext>
            </c:extLst>
          </c:dPt>
          <c:dPt>
            <c:idx val="6"/>
            <c:invertIfNegative val="0"/>
            <c:bubble3D val="0"/>
            <c:spPr>
              <a:solidFill>
                <a:srgbClr val="7030A0"/>
              </a:solidFill>
            </c:spPr>
            <c:extLst>
              <c:ext xmlns:c16="http://schemas.microsoft.com/office/drawing/2014/chart" uri="{C3380CC4-5D6E-409C-BE32-E72D297353CC}">
                <c16:uniqueId val="{0000000B-0ECA-4DCE-A4CB-46F2270C1C3F}"/>
              </c:ext>
            </c:extLst>
          </c:dPt>
          <c:dPt>
            <c:idx val="7"/>
            <c:invertIfNegative val="0"/>
            <c:bubble3D val="0"/>
            <c:spPr>
              <a:solidFill>
                <a:srgbClr val="7030A0"/>
              </a:solidFill>
            </c:spPr>
            <c:extLst>
              <c:ext xmlns:c16="http://schemas.microsoft.com/office/drawing/2014/chart" uri="{C3380CC4-5D6E-409C-BE32-E72D297353CC}">
                <c16:uniqueId val="{0000000D-0ECA-4DCE-A4CB-46F2270C1C3F}"/>
              </c:ext>
            </c:extLst>
          </c:dPt>
          <c:dPt>
            <c:idx val="8"/>
            <c:invertIfNegative val="0"/>
            <c:bubble3D val="0"/>
            <c:spPr>
              <a:solidFill>
                <a:srgbClr val="7030A0"/>
              </a:solidFill>
            </c:spPr>
            <c:extLst>
              <c:ext xmlns:c16="http://schemas.microsoft.com/office/drawing/2014/chart" uri="{C3380CC4-5D6E-409C-BE32-E72D297353CC}">
                <c16:uniqueId val="{0000000F-0ECA-4DCE-A4CB-46F2270C1C3F}"/>
              </c:ext>
            </c:extLst>
          </c:dPt>
          <c:dPt>
            <c:idx val="10"/>
            <c:invertIfNegative val="0"/>
            <c:bubble3D val="0"/>
            <c:spPr>
              <a:solidFill>
                <a:srgbClr val="00B0F0"/>
              </a:solidFill>
            </c:spPr>
            <c:extLst>
              <c:ext xmlns:c16="http://schemas.microsoft.com/office/drawing/2014/chart" uri="{C3380CC4-5D6E-409C-BE32-E72D297353CC}">
                <c16:uniqueId val="{00000011-0ECA-4DCE-A4CB-46F2270C1C3F}"/>
              </c:ext>
            </c:extLst>
          </c:dPt>
          <c:dPt>
            <c:idx val="11"/>
            <c:invertIfNegative val="0"/>
            <c:bubble3D val="0"/>
            <c:spPr>
              <a:solidFill>
                <a:srgbClr val="00B0F0"/>
              </a:solidFill>
            </c:spPr>
            <c:extLst>
              <c:ext xmlns:c16="http://schemas.microsoft.com/office/drawing/2014/chart" uri="{C3380CC4-5D6E-409C-BE32-E72D297353CC}">
                <c16:uniqueId val="{00000013-0ECA-4DCE-A4CB-46F2270C1C3F}"/>
              </c:ext>
            </c:extLst>
          </c:dPt>
          <c:dPt>
            <c:idx val="12"/>
            <c:invertIfNegative val="0"/>
            <c:bubble3D val="0"/>
            <c:spPr>
              <a:solidFill>
                <a:srgbClr val="00B0F0"/>
              </a:solidFill>
            </c:spPr>
            <c:extLst>
              <c:ext xmlns:c16="http://schemas.microsoft.com/office/drawing/2014/chart" uri="{C3380CC4-5D6E-409C-BE32-E72D297353CC}">
                <c16:uniqueId val="{00000015-0ECA-4DCE-A4CB-46F2270C1C3F}"/>
              </c:ext>
            </c:extLst>
          </c:dPt>
          <c:dPt>
            <c:idx val="13"/>
            <c:invertIfNegative val="0"/>
            <c:bubble3D val="0"/>
            <c:spPr>
              <a:solidFill>
                <a:srgbClr val="00B0F0"/>
              </a:solidFill>
            </c:spPr>
            <c:extLst>
              <c:ext xmlns:c16="http://schemas.microsoft.com/office/drawing/2014/chart" uri="{C3380CC4-5D6E-409C-BE32-E72D297353CC}">
                <c16:uniqueId val="{00000017-0ECA-4DCE-A4CB-46F2270C1C3F}"/>
              </c:ext>
            </c:extLst>
          </c:dPt>
          <c:dPt>
            <c:idx val="14"/>
            <c:invertIfNegative val="0"/>
            <c:bubble3D val="0"/>
            <c:spPr>
              <a:solidFill>
                <a:srgbClr val="00B0F0"/>
              </a:solidFill>
            </c:spPr>
            <c:extLst>
              <c:ext xmlns:c16="http://schemas.microsoft.com/office/drawing/2014/chart" uri="{C3380CC4-5D6E-409C-BE32-E72D297353CC}">
                <c16:uniqueId val="{00000019-0ECA-4DCE-A4CB-46F2270C1C3F}"/>
              </c:ext>
            </c:extLst>
          </c:dPt>
          <c:dPt>
            <c:idx val="16"/>
            <c:invertIfNegative val="0"/>
            <c:bubble3D val="0"/>
            <c:spPr>
              <a:solidFill>
                <a:srgbClr val="00B050"/>
              </a:solidFill>
            </c:spPr>
            <c:extLst>
              <c:ext xmlns:c16="http://schemas.microsoft.com/office/drawing/2014/chart" uri="{C3380CC4-5D6E-409C-BE32-E72D297353CC}">
                <c16:uniqueId val="{0000001B-0ECA-4DCE-A4CB-46F2270C1C3F}"/>
              </c:ext>
            </c:extLst>
          </c:dPt>
          <c:dPt>
            <c:idx val="17"/>
            <c:invertIfNegative val="0"/>
            <c:bubble3D val="0"/>
            <c:spPr>
              <a:solidFill>
                <a:srgbClr val="00B050"/>
              </a:solidFill>
            </c:spPr>
            <c:extLst>
              <c:ext xmlns:c16="http://schemas.microsoft.com/office/drawing/2014/chart" uri="{C3380CC4-5D6E-409C-BE32-E72D297353CC}">
                <c16:uniqueId val="{0000001D-0ECA-4DCE-A4CB-46F2270C1C3F}"/>
              </c:ext>
            </c:extLst>
          </c:dPt>
          <c:dPt>
            <c:idx val="18"/>
            <c:invertIfNegative val="0"/>
            <c:bubble3D val="0"/>
            <c:spPr>
              <a:solidFill>
                <a:srgbClr val="00B050"/>
              </a:solidFill>
            </c:spPr>
            <c:extLst>
              <c:ext xmlns:c16="http://schemas.microsoft.com/office/drawing/2014/chart" uri="{C3380CC4-5D6E-409C-BE32-E72D297353CC}">
                <c16:uniqueId val="{0000001F-0ECA-4DCE-A4CB-46F2270C1C3F}"/>
              </c:ext>
            </c:extLst>
          </c:dPt>
          <c:dPt>
            <c:idx val="19"/>
            <c:invertIfNegative val="0"/>
            <c:bubble3D val="0"/>
            <c:spPr>
              <a:solidFill>
                <a:srgbClr val="00B050"/>
              </a:solidFill>
            </c:spPr>
            <c:extLst>
              <c:ext xmlns:c16="http://schemas.microsoft.com/office/drawing/2014/chart" uri="{C3380CC4-5D6E-409C-BE32-E72D297353CC}">
                <c16:uniqueId val="{00000021-0ECA-4DCE-A4CB-46F2270C1C3F}"/>
              </c:ext>
            </c:extLst>
          </c:dPt>
          <c:dPt>
            <c:idx val="20"/>
            <c:invertIfNegative val="0"/>
            <c:bubble3D val="0"/>
            <c:spPr>
              <a:solidFill>
                <a:srgbClr val="00B050"/>
              </a:solidFill>
            </c:spPr>
            <c:extLst>
              <c:ext xmlns:c16="http://schemas.microsoft.com/office/drawing/2014/chart" uri="{C3380CC4-5D6E-409C-BE32-E72D297353CC}">
                <c16:uniqueId val="{00000023-0ECA-4DCE-A4CB-46F2270C1C3F}"/>
              </c:ext>
            </c:extLst>
          </c:dPt>
          <c:dPt>
            <c:idx val="22"/>
            <c:invertIfNegative val="0"/>
            <c:bubble3D val="0"/>
            <c:spPr>
              <a:solidFill>
                <a:srgbClr val="FFFF00"/>
              </a:solidFill>
            </c:spPr>
            <c:extLst>
              <c:ext xmlns:c16="http://schemas.microsoft.com/office/drawing/2014/chart" uri="{C3380CC4-5D6E-409C-BE32-E72D297353CC}">
                <c16:uniqueId val="{00000025-0ECA-4DCE-A4CB-46F2270C1C3F}"/>
              </c:ext>
            </c:extLst>
          </c:dPt>
          <c:dPt>
            <c:idx val="23"/>
            <c:invertIfNegative val="0"/>
            <c:bubble3D val="0"/>
            <c:spPr>
              <a:solidFill>
                <a:srgbClr val="FFFF00"/>
              </a:solidFill>
            </c:spPr>
            <c:extLst>
              <c:ext xmlns:c16="http://schemas.microsoft.com/office/drawing/2014/chart" uri="{C3380CC4-5D6E-409C-BE32-E72D297353CC}">
                <c16:uniqueId val="{00000027-0ECA-4DCE-A4CB-46F2270C1C3F}"/>
              </c:ext>
            </c:extLst>
          </c:dPt>
          <c:dPt>
            <c:idx val="24"/>
            <c:invertIfNegative val="0"/>
            <c:bubble3D val="0"/>
            <c:spPr>
              <a:solidFill>
                <a:srgbClr val="FFFF00"/>
              </a:solidFill>
            </c:spPr>
            <c:extLst>
              <c:ext xmlns:c16="http://schemas.microsoft.com/office/drawing/2014/chart" uri="{C3380CC4-5D6E-409C-BE32-E72D297353CC}">
                <c16:uniqueId val="{00000029-0ECA-4DCE-A4CB-46F2270C1C3F}"/>
              </c:ext>
            </c:extLst>
          </c:dPt>
          <c:dPt>
            <c:idx val="25"/>
            <c:invertIfNegative val="0"/>
            <c:bubble3D val="0"/>
            <c:spPr>
              <a:solidFill>
                <a:srgbClr val="FFFF00"/>
              </a:solidFill>
            </c:spPr>
            <c:extLst>
              <c:ext xmlns:c16="http://schemas.microsoft.com/office/drawing/2014/chart" uri="{C3380CC4-5D6E-409C-BE32-E72D297353CC}">
                <c16:uniqueId val="{0000002B-0ECA-4DCE-A4CB-46F2270C1C3F}"/>
              </c:ext>
            </c:extLst>
          </c:dPt>
          <c:dPt>
            <c:idx val="26"/>
            <c:invertIfNegative val="0"/>
            <c:bubble3D val="0"/>
            <c:spPr>
              <a:solidFill>
                <a:srgbClr val="FFFF00"/>
              </a:solidFill>
            </c:spPr>
            <c:extLst>
              <c:ext xmlns:c16="http://schemas.microsoft.com/office/drawing/2014/chart" uri="{C3380CC4-5D6E-409C-BE32-E72D297353CC}">
                <c16:uniqueId val="{0000002D-0ECA-4DCE-A4CB-46F2270C1C3F}"/>
              </c:ext>
            </c:extLst>
          </c:dPt>
          <c:dPt>
            <c:idx val="27"/>
            <c:invertIfNegative val="0"/>
            <c:bubble3D val="0"/>
            <c:spPr>
              <a:solidFill>
                <a:srgbClr val="FFFF00"/>
              </a:solidFill>
            </c:spPr>
            <c:extLst>
              <c:ext xmlns:c16="http://schemas.microsoft.com/office/drawing/2014/chart" uri="{C3380CC4-5D6E-409C-BE32-E72D297353CC}">
                <c16:uniqueId val="{0000002F-0ECA-4DCE-A4CB-46F2270C1C3F}"/>
              </c:ext>
            </c:extLst>
          </c:dPt>
          <c:dPt>
            <c:idx val="28"/>
            <c:invertIfNegative val="0"/>
            <c:bubble3D val="0"/>
            <c:spPr>
              <a:solidFill>
                <a:srgbClr val="FFFF00"/>
              </a:solidFill>
            </c:spPr>
            <c:extLst>
              <c:ext xmlns:c16="http://schemas.microsoft.com/office/drawing/2014/chart" uri="{C3380CC4-5D6E-409C-BE32-E72D297353CC}">
                <c16:uniqueId val="{00000031-0ECA-4DCE-A4CB-46F2270C1C3F}"/>
              </c:ext>
            </c:extLst>
          </c:dPt>
          <c:dPt>
            <c:idx val="30"/>
            <c:invertIfNegative val="0"/>
            <c:bubble3D val="0"/>
            <c:spPr>
              <a:solidFill>
                <a:srgbClr val="FF0000"/>
              </a:solidFill>
            </c:spPr>
            <c:extLst>
              <c:ext xmlns:c16="http://schemas.microsoft.com/office/drawing/2014/chart" uri="{C3380CC4-5D6E-409C-BE32-E72D297353CC}">
                <c16:uniqueId val="{00000033-0ECA-4DCE-A4CB-46F2270C1C3F}"/>
              </c:ext>
            </c:extLst>
          </c:dPt>
          <c:dPt>
            <c:idx val="31"/>
            <c:invertIfNegative val="0"/>
            <c:bubble3D val="0"/>
            <c:spPr>
              <a:solidFill>
                <a:srgbClr val="FF0000"/>
              </a:solidFill>
            </c:spPr>
            <c:extLst>
              <c:ext xmlns:c16="http://schemas.microsoft.com/office/drawing/2014/chart" uri="{C3380CC4-5D6E-409C-BE32-E72D297353CC}">
                <c16:uniqueId val="{00000035-0ECA-4DCE-A4CB-46F2270C1C3F}"/>
              </c:ext>
            </c:extLst>
          </c:dPt>
          <c:dPt>
            <c:idx val="32"/>
            <c:invertIfNegative val="0"/>
            <c:bubble3D val="0"/>
            <c:spPr>
              <a:solidFill>
                <a:srgbClr val="FF0000"/>
              </a:solidFill>
            </c:spPr>
            <c:extLst>
              <c:ext xmlns:c16="http://schemas.microsoft.com/office/drawing/2014/chart" uri="{C3380CC4-5D6E-409C-BE32-E72D297353CC}">
                <c16:uniqueId val="{00000037-0ECA-4DCE-A4CB-46F2270C1C3F}"/>
              </c:ext>
            </c:extLst>
          </c:dPt>
          <c:dPt>
            <c:idx val="33"/>
            <c:invertIfNegative val="0"/>
            <c:bubble3D val="0"/>
            <c:spPr>
              <a:solidFill>
                <a:srgbClr val="FF0000"/>
              </a:solidFill>
            </c:spPr>
            <c:extLst>
              <c:ext xmlns:c16="http://schemas.microsoft.com/office/drawing/2014/chart" uri="{C3380CC4-5D6E-409C-BE32-E72D297353CC}">
                <c16:uniqueId val="{00000039-0ECA-4DCE-A4CB-46F2270C1C3F}"/>
              </c:ext>
            </c:extLst>
          </c:dPt>
          <c:dPt>
            <c:idx val="34"/>
            <c:invertIfNegative val="0"/>
            <c:bubble3D val="0"/>
            <c:spPr>
              <a:solidFill>
                <a:srgbClr val="FF0000"/>
              </a:solidFill>
            </c:spPr>
            <c:extLst>
              <c:ext xmlns:c16="http://schemas.microsoft.com/office/drawing/2014/chart" uri="{C3380CC4-5D6E-409C-BE32-E72D297353CC}">
                <c16:uniqueId val="{0000003B-0ECA-4DCE-A4CB-46F2270C1C3F}"/>
              </c:ext>
            </c:extLst>
          </c:dPt>
          <c:dPt>
            <c:idx val="35"/>
            <c:invertIfNegative val="0"/>
            <c:bubble3D val="0"/>
            <c:spPr>
              <a:solidFill>
                <a:srgbClr val="FF0000"/>
              </a:solidFill>
            </c:spPr>
            <c:extLst>
              <c:ext xmlns:c16="http://schemas.microsoft.com/office/drawing/2014/chart" uri="{C3380CC4-5D6E-409C-BE32-E72D297353CC}">
                <c16:uniqueId val="{0000003D-0ECA-4DCE-A4CB-46F2270C1C3F}"/>
              </c:ext>
            </c:extLst>
          </c:dPt>
          <c:cat>
            <c:strRef>
              <c:f>'DATA '!$A$5:$A$40</c:f>
              <c:strCache>
                <c:ptCount val="36"/>
                <c:pt idx="0">
                  <c:v>In other ways (as research subject)</c:v>
                </c:pt>
                <c:pt idx="1">
                  <c:v>As a research subject in a clinical trial </c:v>
                </c:pt>
                <c:pt idx="2">
                  <c:v>By contributing my DNA, cells or other biological material </c:v>
                </c:pt>
                <c:pt idx="3">
                  <c:v>As a contributor to a biobank or database for the use in a clinical trial</c:v>
                </c:pt>
                <c:pt idx="5">
                  <c:v>In other ways (as information provider)</c:v>
                </c:pt>
                <c:pt idx="6">
                  <c:v>Supplying disease specific information for the use in a clinical trial</c:v>
                </c:pt>
                <c:pt idx="7">
                  <c:v>Supplying information to patients on the possibilities of taking part in one or more clinical trial(s)</c:v>
                </c:pt>
                <c:pt idx="8">
                  <c:v>Supplying demographic and/or other characteristic information on the members that are represented by your patient organisation for the use in a clinical trial</c:v>
                </c:pt>
                <c:pt idx="10">
                  <c:v>In other ways  (as advisor)</c:v>
                </c:pt>
                <c:pt idx="11">
                  <c:v>Advising on informed consent forms , the procedure for explaining the consent form to patients, or the filling in of the consent form</c:v>
                </c:pt>
                <c:pt idx="12">
                  <c:v>Giving advise to or has been a (advisory) member of an ethics committee</c:v>
                </c:pt>
                <c:pt idx="13">
                  <c:v>Giving advise to or has been a (advisory) member of a national or European regulatory authority committee</c:v>
                </c:pt>
                <c:pt idx="14">
                  <c:v>Giving advise to or has been a (advisory) member of a clinical research program committee for the development of a clinical trial</c:v>
                </c:pt>
                <c:pt idx="16">
                  <c:v>In other ways (as reviewer)</c:v>
                </c:pt>
                <c:pt idx="17">
                  <c:v>reviewer of a clinical trial research protocol</c:v>
                </c:pt>
                <c:pt idx="18">
                  <c:v>reviewer of a funding request for a clinical trial</c:v>
                </c:pt>
                <c:pt idx="19">
                  <c:v>reviewer of a scientific paper on a clinical trial</c:v>
                </c:pt>
                <c:pt idx="20">
                  <c:v>reviewer on patient information that is to be used in a clinical trial</c:v>
                </c:pt>
                <c:pt idx="22">
                  <c:v>In other ways (as coresearcher)</c:v>
                </c:pt>
                <c:pt idx="23">
                  <c:v>Interviewing patients</c:v>
                </c:pt>
                <c:pt idx="24">
                  <c:v>Leading a focus group or discussion session</c:v>
                </c:pt>
                <c:pt idx="25">
                  <c:v>Gathering information</c:v>
                </c:pt>
                <c:pt idx="26">
                  <c:v>Gathering research data</c:v>
                </c:pt>
                <c:pt idx="27">
                  <c:v>(Co)writing a scientific article on the research results of the clinical trial</c:v>
                </c:pt>
                <c:pt idx="28">
                  <c:v>Translating research results of a clinical trial into patient friendly information</c:v>
                </c:pt>
                <c:pt idx="30">
                  <c:v>In other ways (as driving force)</c:v>
                </c:pt>
                <c:pt idx="31">
                  <c:v>Lobbying for (the development) of clinical trials for the condition(s) that your patient organisation represents</c:v>
                </c:pt>
                <c:pt idx="32">
                  <c:v>Developing the clinical research protocol</c:v>
                </c:pt>
                <c:pt idx="33">
                  <c:v>Getting a research team together for a clinical trial</c:v>
                </c:pt>
                <c:pt idx="34">
                  <c:v>Raising funds for a particular clinical trial</c:v>
                </c:pt>
                <c:pt idx="35">
                  <c:v>(Co)financing a clinical trial</c:v>
                </c:pt>
              </c:strCache>
            </c:strRef>
          </c:cat>
          <c:val>
            <c:numRef>
              <c:f>'DATA '!$B$5:$B$40</c:f>
              <c:numCache>
                <c:formatCode>0</c:formatCode>
                <c:ptCount val="36"/>
                <c:pt idx="0">
                  <c:v>18</c:v>
                </c:pt>
                <c:pt idx="1">
                  <c:v>35</c:v>
                </c:pt>
                <c:pt idx="2">
                  <c:v>20.487804878048781</c:v>
                </c:pt>
                <c:pt idx="3">
                  <c:v>17</c:v>
                </c:pt>
                <c:pt idx="5">
                  <c:v>20.975609756097562</c:v>
                </c:pt>
                <c:pt idx="6">
                  <c:v>49.26829268292699</c:v>
                </c:pt>
                <c:pt idx="7">
                  <c:v>65.365853658536579</c:v>
                </c:pt>
                <c:pt idx="8">
                  <c:v>37.073170731707314</c:v>
                </c:pt>
                <c:pt idx="10">
                  <c:v>13.658536585365876</c:v>
                </c:pt>
                <c:pt idx="11">
                  <c:v>36.585365853658494</c:v>
                </c:pt>
                <c:pt idx="12">
                  <c:v>18.048780487804876</c:v>
                </c:pt>
                <c:pt idx="13">
                  <c:v>19.51219512195123</c:v>
                </c:pt>
                <c:pt idx="14">
                  <c:v>25.853658536585321</c:v>
                </c:pt>
                <c:pt idx="16">
                  <c:v>7.3170731707317067</c:v>
                </c:pt>
                <c:pt idx="17">
                  <c:v>24.390243902438989</c:v>
                </c:pt>
                <c:pt idx="18">
                  <c:v>25.36585365853659</c:v>
                </c:pt>
                <c:pt idx="19">
                  <c:v>20.487804878048781</c:v>
                </c:pt>
                <c:pt idx="20">
                  <c:v>37.073170731707314</c:v>
                </c:pt>
                <c:pt idx="22">
                  <c:v>5.8536585365853666</c:v>
                </c:pt>
                <c:pt idx="23">
                  <c:v>26.341463414634148</c:v>
                </c:pt>
                <c:pt idx="24">
                  <c:v>21.951219512195074</c:v>
                </c:pt>
                <c:pt idx="25">
                  <c:v>34.634146341463406</c:v>
                </c:pt>
                <c:pt idx="26">
                  <c:v>26.829268292682933</c:v>
                </c:pt>
                <c:pt idx="27">
                  <c:v>18.536585365853711</c:v>
                </c:pt>
                <c:pt idx="28">
                  <c:v>42.439024390243894</c:v>
                </c:pt>
                <c:pt idx="30">
                  <c:v>9.7560975609756095</c:v>
                </c:pt>
                <c:pt idx="31">
                  <c:v>39.024390243902438</c:v>
                </c:pt>
                <c:pt idx="32">
                  <c:v>18.536585365853711</c:v>
                </c:pt>
                <c:pt idx="33">
                  <c:v>14.146341463414595</c:v>
                </c:pt>
                <c:pt idx="34">
                  <c:v>23.414634146341466</c:v>
                </c:pt>
                <c:pt idx="35">
                  <c:v>20.975609756097562</c:v>
                </c:pt>
              </c:numCache>
            </c:numRef>
          </c:val>
          <c:extLst>
            <c:ext xmlns:c16="http://schemas.microsoft.com/office/drawing/2014/chart" uri="{C3380CC4-5D6E-409C-BE32-E72D297353CC}">
              <c16:uniqueId val="{0000003E-0ECA-4DCE-A4CB-46F2270C1C3F}"/>
            </c:ext>
          </c:extLst>
        </c:ser>
        <c:dLbls>
          <c:showLegendKey val="0"/>
          <c:showVal val="0"/>
          <c:showCatName val="0"/>
          <c:showSerName val="0"/>
          <c:showPercent val="0"/>
          <c:showBubbleSize val="0"/>
        </c:dLbls>
        <c:gapWidth val="150"/>
        <c:axId val="290831640"/>
        <c:axId val="290258832"/>
      </c:barChart>
      <c:catAx>
        <c:axId val="290831640"/>
        <c:scaling>
          <c:orientation val="minMax"/>
        </c:scaling>
        <c:delete val="0"/>
        <c:axPos val="l"/>
        <c:numFmt formatCode="General" sourceLinked="0"/>
        <c:majorTickMark val="none"/>
        <c:minorTickMark val="none"/>
        <c:tickLblPos val="nextTo"/>
        <c:txPr>
          <a:bodyPr/>
          <a:lstStyle/>
          <a:p>
            <a:pPr>
              <a:defRPr sz="1200"/>
            </a:pPr>
            <a:endParaRPr lang="nl-NL"/>
          </a:p>
        </c:txPr>
        <c:crossAx val="290258832"/>
        <c:crosses val="autoZero"/>
        <c:auto val="1"/>
        <c:lblAlgn val="ctr"/>
        <c:lblOffset val="100"/>
        <c:noMultiLvlLbl val="0"/>
      </c:catAx>
      <c:valAx>
        <c:axId val="290258832"/>
        <c:scaling>
          <c:orientation val="minMax"/>
        </c:scaling>
        <c:delete val="0"/>
        <c:axPos val="b"/>
        <c:majorGridlines/>
        <c:numFmt formatCode="0" sourceLinked="1"/>
        <c:majorTickMark val="none"/>
        <c:minorTickMark val="none"/>
        <c:tickLblPos val="nextTo"/>
        <c:crossAx val="290831640"/>
        <c:crosses val="autoZero"/>
        <c:crossBetween val="between"/>
      </c:valAx>
    </c:plotArea>
    <c:plotVisOnly val="1"/>
    <c:dispBlanksAs val="gap"/>
    <c:showDLblsOverMax val="0"/>
  </c:chart>
  <c:txPr>
    <a:bodyPr/>
    <a:lstStyle/>
    <a:p>
      <a:pPr>
        <a:defRPr>
          <a:solidFill>
            <a:schemeClr val="bg1"/>
          </a:solidFill>
        </a:defRPr>
      </a:pPr>
      <a:endParaRPr lang="nl-NL"/>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395" cy="497311"/>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49704" y="0"/>
            <a:ext cx="2946395" cy="497311"/>
          </a:xfrm>
          <a:prstGeom prst="rect">
            <a:avLst/>
          </a:prstGeom>
        </p:spPr>
        <p:txBody>
          <a:bodyPr vert="horz" lIns="91440" tIns="45720" rIns="91440" bIns="45720" rtlCol="0"/>
          <a:lstStyle>
            <a:lvl1pPr algn="r">
              <a:defRPr sz="1200"/>
            </a:lvl1pPr>
          </a:lstStyle>
          <a:p>
            <a:fld id="{38E608ED-D487-49BC-95AA-D9345591A11F}" type="datetimeFigureOut">
              <a:rPr lang="nl-NL" smtClean="0"/>
              <a:t>17-6-2017</a:t>
            </a:fld>
            <a:endParaRPr lang="nl-NL" dirty="0"/>
          </a:p>
        </p:txBody>
      </p:sp>
      <p:sp>
        <p:nvSpPr>
          <p:cNvPr id="4" name="Tijdelijke aanduiding voor voettekst 3"/>
          <p:cNvSpPr>
            <a:spLocks noGrp="1"/>
          </p:cNvSpPr>
          <p:nvPr>
            <p:ph type="ftr" sz="quarter" idx="2"/>
          </p:nvPr>
        </p:nvSpPr>
        <p:spPr>
          <a:xfrm>
            <a:off x="0" y="9429329"/>
            <a:ext cx="2946395" cy="497310"/>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49704" y="9429329"/>
            <a:ext cx="2946395" cy="497310"/>
          </a:xfrm>
          <a:prstGeom prst="rect">
            <a:avLst/>
          </a:prstGeom>
        </p:spPr>
        <p:txBody>
          <a:bodyPr vert="horz" lIns="91440" tIns="45720" rIns="91440" bIns="45720" rtlCol="0" anchor="b"/>
          <a:lstStyle>
            <a:lvl1pPr algn="r">
              <a:defRPr sz="1200"/>
            </a:lvl1pPr>
          </a:lstStyle>
          <a:p>
            <a:fld id="{8A427821-D194-4E79-B098-0132ED7BF47B}" type="slidenum">
              <a:rPr lang="nl-NL" smtClean="0"/>
              <a:t>‹nr.›</a:t>
            </a:fld>
            <a:endParaRPr lang="nl-NL" dirty="0"/>
          </a:p>
        </p:txBody>
      </p:sp>
    </p:spTree>
    <p:extLst>
      <p:ext uri="{BB962C8B-B14F-4D97-AF65-F5344CB8AC3E}">
        <p14:creationId xmlns:p14="http://schemas.microsoft.com/office/powerpoint/2010/main" val="999862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395" cy="497311"/>
          </a:xfrm>
          <a:prstGeom prst="rect">
            <a:avLst/>
          </a:prstGeom>
        </p:spPr>
        <p:txBody>
          <a:bodyPr vert="horz" lIns="91440" tIns="45720" rIns="91440" bIns="45720" rtlCol="0"/>
          <a:lstStyle>
            <a:lvl1pPr algn="l">
              <a:defRPr sz="1200"/>
            </a:lvl1pPr>
          </a:lstStyle>
          <a:p>
            <a:endParaRPr lang="en-GB" dirty="0"/>
          </a:p>
        </p:txBody>
      </p:sp>
      <p:sp>
        <p:nvSpPr>
          <p:cNvPr id="3" name="Tijdelijke aanduiding voor datum 2"/>
          <p:cNvSpPr>
            <a:spLocks noGrp="1"/>
          </p:cNvSpPr>
          <p:nvPr>
            <p:ph type="dt" idx="1"/>
          </p:nvPr>
        </p:nvSpPr>
        <p:spPr>
          <a:xfrm>
            <a:off x="3849704" y="0"/>
            <a:ext cx="2946395" cy="497311"/>
          </a:xfrm>
          <a:prstGeom prst="rect">
            <a:avLst/>
          </a:prstGeom>
        </p:spPr>
        <p:txBody>
          <a:bodyPr vert="horz" lIns="91440" tIns="45720" rIns="91440" bIns="45720" rtlCol="0"/>
          <a:lstStyle>
            <a:lvl1pPr algn="r">
              <a:defRPr sz="1200"/>
            </a:lvl1pPr>
          </a:lstStyle>
          <a:p>
            <a:fld id="{69026A63-4FEA-4FC5-BCB5-A5FB2A82865D}" type="datetimeFigureOut">
              <a:rPr lang="en-GB" smtClean="0"/>
              <a:t>17/06/2017</a:t>
            </a:fld>
            <a:endParaRPr lang="en-GB" dirty="0"/>
          </a:p>
        </p:txBody>
      </p:sp>
      <p:sp>
        <p:nvSpPr>
          <p:cNvPr id="4" name="Tijdelijke aanduiding voor dia-afbeelding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Tijdelijke aanduiding voor notities 4"/>
          <p:cNvSpPr>
            <a:spLocks noGrp="1"/>
          </p:cNvSpPr>
          <p:nvPr>
            <p:ph type="body" sz="quarter" idx="3"/>
          </p:nvPr>
        </p:nvSpPr>
        <p:spPr>
          <a:xfrm>
            <a:off x="679453" y="4777439"/>
            <a:ext cx="5438771" cy="390837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9429329"/>
            <a:ext cx="2946395" cy="497310"/>
          </a:xfrm>
          <a:prstGeom prst="rect">
            <a:avLst/>
          </a:prstGeom>
        </p:spPr>
        <p:txBody>
          <a:bodyPr vert="horz" lIns="91440" tIns="45720" rIns="91440" bIns="45720" rtlCol="0" anchor="b"/>
          <a:lstStyle>
            <a:lvl1pPr algn="l">
              <a:defRPr sz="1200"/>
            </a:lvl1pPr>
          </a:lstStyle>
          <a:p>
            <a:endParaRPr lang="en-GB" dirty="0"/>
          </a:p>
        </p:txBody>
      </p:sp>
      <p:sp>
        <p:nvSpPr>
          <p:cNvPr id="7" name="Tijdelijke aanduiding voor dianummer 6"/>
          <p:cNvSpPr>
            <a:spLocks noGrp="1"/>
          </p:cNvSpPr>
          <p:nvPr>
            <p:ph type="sldNum" sz="quarter" idx="5"/>
          </p:nvPr>
        </p:nvSpPr>
        <p:spPr>
          <a:xfrm>
            <a:off x="3849704" y="9429329"/>
            <a:ext cx="2946395" cy="497310"/>
          </a:xfrm>
          <a:prstGeom prst="rect">
            <a:avLst/>
          </a:prstGeom>
        </p:spPr>
        <p:txBody>
          <a:bodyPr vert="horz" lIns="91440" tIns="45720" rIns="91440" bIns="45720" rtlCol="0" anchor="b"/>
          <a:lstStyle>
            <a:lvl1pPr algn="r">
              <a:defRPr sz="1200"/>
            </a:lvl1pPr>
          </a:lstStyle>
          <a:p>
            <a:fld id="{85955CDB-93A4-434F-9B43-6DD033888ED9}" type="slidenum">
              <a:rPr lang="en-GB" smtClean="0"/>
              <a:t>‹nr.›</a:t>
            </a:fld>
            <a:endParaRPr lang="en-GB" dirty="0"/>
          </a:p>
        </p:txBody>
      </p:sp>
    </p:spTree>
    <p:extLst>
      <p:ext uri="{BB962C8B-B14F-4D97-AF65-F5344CB8AC3E}">
        <p14:creationId xmlns:p14="http://schemas.microsoft.com/office/powerpoint/2010/main" val="1561972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5955CDB-93A4-434F-9B43-6DD033888ED9}" type="slidenum">
              <a:rPr lang="en-GB" smtClean="0"/>
              <a:t>1</a:t>
            </a:fld>
            <a:endParaRPr lang="en-GB" dirty="0"/>
          </a:p>
        </p:txBody>
      </p:sp>
    </p:spTree>
    <p:extLst>
      <p:ext uri="{BB962C8B-B14F-4D97-AF65-F5344CB8AC3E}">
        <p14:creationId xmlns:p14="http://schemas.microsoft.com/office/powerpoint/2010/main" val="1398465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5955CDB-93A4-434F-9B43-6DD033888ED9}" type="slidenum">
              <a:rPr lang="en-GB" smtClean="0"/>
              <a:t>3</a:t>
            </a:fld>
            <a:endParaRPr lang="en-GB" dirty="0"/>
          </a:p>
        </p:txBody>
      </p:sp>
    </p:spTree>
    <p:extLst>
      <p:ext uri="{BB962C8B-B14F-4D97-AF65-F5344CB8AC3E}">
        <p14:creationId xmlns:p14="http://schemas.microsoft.com/office/powerpoint/2010/main" val="409393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bwMode="auto">
          <a:xfrm>
            <a:off x="825500" y="763588"/>
            <a:ext cx="5099050" cy="3824287"/>
          </a:xfrm>
          <a:solidFill>
            <a:srgbClr val="FFFFFF"/>
          </a:solidFill>
          <a:ln>
            <a:solidFill>
              <a:srgbClr val="000000"/>
            </a:solidFill>
            <a:miter lim="800000"/>
            <a:headEnd/>
            <a:tailEnd/>
          </a:ln>
        </p:spPr>
      </p:sp>
      <p:sp>
        <p:nvSpPr>
          <p:cNvPr id="105475" name="Rectangle 3"/>
          <p:cNvSpPr>
            <a:spLocks noGrp="1" noChangeArrowheads="1"/>
          </p:cNvSpPr>
          <p:nvPr>
            <p:ph type="body" idx="1"/>
          </p:nvPr>
        </p:nvSpPr>
        <p:spPr bwMode="auto">
          <a:xfrm>
            <a:off x="900157" y="4844292"/>
            <a:ext cx="4950069" cy="4588298"/>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nl-NL" altLang="nl-NL" dirty="0">
              <a:latin typeface="Arial" panose="020B0604020202020204" pitchFamily="34" charset="0"/>
            </a:endParaRPr>
          </a:p>
        </p:txBody>
      </p:sp>
    </p:spTree>
    <p:extLst>
      <p:ext uri="{BB962C8B-B14F-4D97-AF65-F5344CB8AC3E}">
        <p14:creationId xmlns:p14="http://schemas.microsoft.com/office/powerpoint/2010/main" val="4035955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5955CDB-93A4-434F-9B43-6DD033888ED9}" type="slidenum">
              <a:rPr lang="en-GB" smtClean="0"/>
              <a:t>5</a:t>
            </a:fld>
            <a:endParaRPr lang="en-GB" dirty="0"/>
          </a:p>
        </p:txBody>
      </p:sp>
    </p:spTree>
    <p:extLst>
      <p:ext uri="{BB962C8B-B14F-4D97-AF65-F5344CB8AC3E}">
        <p14:creationId xmlns:p14="http://schemas.microsoft.com/office/powerpoint/2010/main" val="3965050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512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370A1B3A-3EC5-44A3-84F9-F27E831B2480}" type="slidenum">
              <a:rPr lang="nl-NL" altLang="nl-NL" sz="1200" smtClean="0"/>
              <a:pPr/>
              <a:t>6</a:t>
            </a:fld>
            <a:endParaRPr lang="nl-NL" altLang="nl-NL" sz="1200"/>
          </a:p>
        </p:txBody>
      </p:sp>
    </p:spTree>
    <p:extLst>
      <p:ext uri="{BB962C8B-B14F-4D97-AF65-F5344CB8AC3E}">
        <p14:creationId xmlns:p14="http://schemas.microsoft.com/office/powerpoint/2010/main" val="1894034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5955CDB-93A4-434F-9B43-6DD033888ED9}" type="slidenum">
              <a:rPr lang="en-GB" smtClean="0"/>
              <a:t>8</a:t>
            </a:fld>
            <a:endParaRPr lang="en-GB" dirty="0"/>
          </a:p>
        </p:txBody>
      </p:sp>
    </p:spTree>
    <p:extLst>
      <p:ext uri="{BB962C8B-B14F-4D97-AF65-F5344CB8AC3E}">
        <p14:creationId xmlns:p14="http://schemas.microsoft.com/office/powerpoint/2010/main" val="1901219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5955CDB-93A4-434F-9B43-6DD033888ED9}" type="slidenum">
              <a:rPr lang="en-GB" smtClean="0"/>
              <a:t>19</a:t>
            </a:fld>
            <a:endParaRPr lang="en-GB" dirty="0"/>
          </a:p>
        </p:txBody>
      </p:sp>
    </p:spTree>
    <p:extLst>
      <p:ext uri="{BB962C8B-B14F-4D97-AF65-F5344CB8AC3E}">
        <p14:creationId xmlns:p14="http://schemas.microsoft.com/office/powerpoint/2010/main" val="2156127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p:spPr>
        <p:txBody>
          <a:bodyPr/>
          <a:lstStyle/>
          <a:p>
            <a:r>
              <a:rPr lang="en-US">
                <a:latin typeface="Times" charset="0"/>
              </a:rPr>
              <a:t>And now I will give you a few examples of such active organisations </a:t>
            </a:r>
            <a:endParaRPr lang="nl-NL">
              <a:latin typeface="Times" charset="0"/>
            </a:endParaRPr>
          </a:p>
        </p:txBody>
      </p:sp>
    </p:spTree>
    <p:extLst>
      <p:ext uri="{BB962C8B-B14F-4D97-AF65-F5344CB8AC3E}">
        <p14:creationId xmlns:p14="http://schemas.microsoft.com/office/powerpoint/2010/main" val="2307429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a:t>Click to edit Master subtitle style</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t>6/17/2017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t>‹nr.›</a:t>
            </a:fld>
            <a:endParaRPr lang="en-US" dirty="0"/>
          </a:p>
        </p:txBody>
      </p:sp>
    </p:spTree>
    <p:extLst>
      <p:ext uri="{BB962C8B-B14F-4D97-AF65-F5344CB8AC3E}">
        <p14:creationId xmlns:p14="http://schemas.microsoft.com/office/powerpoint/2010/main" val="4206519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t>6/17/2017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t>‹nr.›</a:t>
            </a:fld>
            <a:endParaRPr lang="en-US" dirty="0"/>
          </a:p>
        </p:txBody>
      </p:sp>
    </p:spTree>
    <p:extLst>
      <p:ext uri="{BB962C8B-B14F-4D97-AF65-F5344CB8AC3E}">
        <p14:creationId xmlns:p14="http://schemas.microsoft.com/office/powerpoint/2010/main" val="3198546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t>6/17/2017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t>‹nr.›</a:t>
            </a:fld>
            <a:endParaRPr lang="en-US" dirty="0"/>
          </a:p>
        </p:txBody>
      </p:sp>
    </p:spTree>
    <p:extLst>
      <p:ext uri="{BB962C8B-B14F-4D97-AF65-F5344CB8AC3E}">
        <p14:creationId xmlns:p14="http://schemas.microsoft.com/office/powerpoint/2010/main" val="4213343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bg>
      <p:bgPr>
        <a:solidFill>
          <a:srgbClr val="000033"/>
        </a:solidFill>
        <a:effectLst/>
      </p:bgPr>
    </p:bg>
    <p:spTree>
      <p:nvGrpSpPr>
        <p:cNvPr id="1" name=""/>
        <p:cNvGrpSpPr/>
        <p:nvPr/>
      </p:nvGrpSpPr>
      <p:grpSpPr>
        <a:xfrm>
          <a:off x="0" y="0"/>
          <a:ext cx="0" cy="0"/>
          <a:chOff x="0" y="0"/>
          <a:chExt cx="0" cy="0"/>
        </a:xfrm>
      </p:grpSpPr>
      <p:pic>
        <p:nvPicPr>
          <p:cNvPr id="1026" name="Afbeelding 1025"/>
          <p:cNvPicPr>
            <a:picLocks noChangeAspect="1"/>
          </p:cNvPicPr>
          <p:nvPr/>
        </p:nvPicPr>
        <p:blipFill>
          <a:blip r:embed="rId2">
            <a:extLst/>
          </a:blip>
          <a:srcRect/>
          <a:stretch>
            <a:fillRect/>
          </a:stretch>
        </p:blipFill>
        <p:spPr>
          <a:xfrm>
            <a:off x="0" y="150813"/>
            <a:ext cx="9140826" cy="609600"/>
          </a:xfrm>
          <a:prstGeom prst="rect">
            <a:avLst/>
          </a:prstGeom>
          <a:noFill/>
          <a:ln>
            <a:noFill/>
          </a:ln>
        </p:spPr>
      </p:pic>
      <p:sp>
        <p:nvSpPr>
          <p:cNvPr id="1027" name="Rechthoek 1026"/>
          <p:cNvSpPr>
            <a:spLocks/>
          </p:cNvSpPr>
          <p:nvPr/>
        </p:nvSpPr>
        <p:spPr>
          <a:xfrm>
            <a:off x="0" y="0"/>
            <a:ext cx="9144000" cy="152400"/>
          </a:xfrm>
          <a:prstGeom prst="rect">
            <a:avLst/>
          </a:prstGeom>
          <a:solidFill>
            <a:srgbClr val="133261"/>
          </a:solidFill>
          <a:ln>
            <a:noFill/>
          </a:ln>
        </p:spPr>
        <p:txBody>
          <a:bodyPr wrap="none" anchor="ctr"/>
          <a:lstStyle/>
          <a:p>
            <a:endParaRPr lang="en-US" altLang="en-US" dirty="0"/>
          </a:p>
        </p:txBody>
      </p:sp>
      <p:sp>
        <p:nvSpPr>
          <p:cNvPr id="1028" name="Titel 1027"/>
          <p:cNvSpPr>
            <a:spLocks noGrp="1"/>
          </p:cNvSpPr>
          <p:nvPr>
            <p:ph type="title"/>
          </p:nvPr>
        </p:nvSpPr>
        <p:spPr>
          <a:xfrm>
            <a:off x="809625" y="122238"/>
            <a:ext cx="8001001" cy="639762"/>
          </a:xfrm>
          <a:prstGeom prst="rect">
            <a:avLst/>
          </a:prstGeom>
          <a:noFill/>
          <a:ln>
            <a:noFill/>
          </a:ln>
        </p:spPr>
        <p:txBody>
          <a:bodyPr anchor="ctr"/>
          <a:lstStyle/>
          <a:p>
            <a:pPr lvl="0"/>
            <a:r>
              <a:rPr lang="en-US" altLang="en-US" dirty="0"/>
              <a:t>Click to edit Master title style</a:t>
            </a:r>
          </a:p>
        </p:txBody>
      </p:sp>
      <p:sp>
        <p:nvSpPr>
          <p:cNvPr id="1029" name="Tijdelijke aanduiding voor tekst 1028"/>
          <p:cNvSpPr>
            <a:spLocks noGrp="1"/>
          </p:cNvSpPr>
          <p:nvPr>
            <p:ph type="body" idx="1"/>
          </p:nvPr>
        </p:nvSpPr>
        <p:spPr>
          <a:xfrm>
            <a:off x="685800" y="1295400"/>
            <a:ext cx="8153400" cy="5105400"/>
          </a:xfrm>
          <a:prstGeom prst="rect">
            <a:avLst/>
          </a:prstGeom>
          <a:noFill/>
          <a:ln>
            <a:noFill/>
          </a:ln>
        </p:spPr>
        <p:txBody>
          <a:bodyPr anchor="ct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0" name="Tijdelijke aanduiding voor datum 1029"/>
          <p:cNvSpPr>
            <a:spLocks noGrp="1"/>
          </p:cNvSpPr>
          <p:nvPr>
            <p:ph type="dt" sz="half" idx="2"/>
          </p:nvPr>
        </p:nvSpPr>
        <p:spPr>
          <a:xfrm>
            <a:off x="0" y="6400800"/>
            <a:ext cx="1295400" cy="457200"/>
          </a:xfrm>
          <a:prstGeom prst="rect">
            <a:avLst/>
          </a:prstGeom>
          <a:noFill/>
          <a:ln>
            <a:noFill/>
          </a:ln>
        </p:spPr>
        <p:txBody>
          <a:bodyPr/>
          <a:lstStyle/>
          <a:p>
            <a:pPr algn="ctr"/>
            <a:endParaRPr lang="en-US" altLang="en-US" sz="1200" dirty="0">
              <a:solidFill>
                <a:srgbClr val="FFFFFF"/>
              </a:solidFill>
            </a:endParaRPr>
          </a:p>
        </p:txBody>
      </p:sp>
      <p:sp>
        <p:nvSpPr>
          <p:cNvPr id="1031" name="Tijdelijke aanduiding voor voettekst 1030"/>
          <p:cNvSpPr>
            <a:spLocks noGrp="1"/>
          </p:cNvSpPr>
          <p:nvPr>
            <p:ph type="ftr" sz="quarter" idx="3"/>
          </p:nvPr>
        </p:nvSpPr>
        <p:spPr>
          <a:xfrm>
            <a:off x="2133600" y="6400800"/>
            <a:ext cx="3886200" cy="457200"/>
          </a:xfrm>
          <a:prstGeom prst="rect">
            <a:avLst/>
          </a:prstGeom>
          <a:noFill/>
          <a:ln>
            <a:noFill/>
          </a:ln>
        </p:spPr>
        <p:txBody>
          <a:bodyPr/>
          <a:lstStyle/>
          <a:p>
            <a:endParaRPr lang="en-US" altLang="en-US" sz="1400" dirty="0">
              <a:solidFill>
                <a:srgbClr val="FFFFFF"/>
              </a:solidFill>
            </a:endParaRPr>
          </a:p>
        </p:txBody>
      </p:sp>
      <p:sp>
        <p:nvSpPr>
          <p:cNvPr id="1032" name="Tijdelijke aanduiding voor dianummer 1031"/>
          <p:cNvSpPr>
            <a:spLocks noGrp="1"/>
          </p:cNvSpPr>
          <p:nvPr>
            <p:ph type="sldNum" sz="quarter" idx="4"/>
          </p:nvPr>
        </p:nvSpPr>
        <p:spPr>
          <a:xfrm>
            <a:off x="6553200" y="6400800"/>
            <a:ext cx="2209800" cy="457200"/>
          </a:xfrm>
          <a:prstGeom prst="rect">
            <a:avLst/>
          </a:prstGeom>
          <a:noFill/>
          <a:ln>
            <a:noFill/>
          </a:ln>
        </p:spPr>
        <p:txBody>
          <a:bodyPr/>
          <a:lstStyle/>
          <a:p>
            <a:pPr algn="r"/>
            <a:fld id="{12FF1C42-D199-2032-1000-587298610EC3}" type="slidenum">
              <a:rPr lang="en-US" altLang="en-US" sz="1200" dirty="0">
                <a:solidFill>
                  <a:srgbClr val="FFFFFF"/>
                </a:solidFill>
              </a:rPr>
              <a:t>‹nr.›</a:t>
            </a:fld>
            <a:endParaRPr lang="en-US" altLang="en-US" sz="1200" dirty="0">
              <a:solidFill>
                <a:srgbClr val="FFFFFF"/>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el, tekst en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809625" y="122238"/>
            <a:ext cx="8001000" cy="639762"/>
          </a:xfrm>
        </p:spPr>
        <p:txBody>
          <a:bodyPr/>
          <a:lstStyle/>
          <a:p>
            <a:r>
              <a:rPr lang="nl-NL"/>
              <a:t>Klik om de stijl te bewerken</a:t>
            </a:r>
          </a:p>
        </p:txBody>
      </p:sp>
      <p:sp>
        <p:nvSpPr>
          <p:cNvPr id="3" name="Tijdelijke aanduiding voor tekst 2"/>
          <p:cNvSpPr>
            <a:spLocks noGrp="1"/>
          </p:cNvSpPr>
          <p:nvPr>
            <p:ph type="body" sz="half" idx="1"/>
          </p:nvPr>
        </p:nvSpPr>
        <p:spPr>
          <a:xfrm>
            <a:off x="685800" y="1295400"/>
            <a:ext cx="4000500" cy="51054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llustratie 3"/>
          <p:cNvSpPr>
            <a:spLocks noGrp="1"/>
          </p:cNvSpPr>
          <p:nvPr>
            <p:ph type="clipArt" sz="half" idx="2"/>
          </p:nvPr>
        </p:nvSpPr>
        <p:spPr>
          <a:xfrm>
            <a:off x="4838700" y="1295400"/>
            <a:ext cx="4000500" cy="5105400"/>
          </a:xfrm>
        </p:spPr>
        <p:txBody>
          <a:bodyPr/>
          <a:lstStyle/>
          <a:p>
            <a:pPr lvl="0"/>
            <a:endParaRPr lang="nl-NL" noProof="0"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A456545-0FF0-4211-AB5D-D47C34DF8C1E}" type="slidenum">
              <a:rPr lang="en-US" altLang="nl-NL"/>
              <a:pPr>
                <a:defRPr/>
              </a:pPr>
              <a:t>‹nr.›</a:t>
            </a:fld>
            <a:endParaRPr lang="en-US" altLang="nl-NL" sz="1400" dirty="0"/>
          </a:p>
        </p:txBody>
      </p:sp>
    </p:spTree>
    <p:extLst>
      <p:ext uri="{BB962C8B-B14F-4D97-AF65-F5344CB8AC3E}">
        <p14:creationId xmlns:p14="http://schemas.microsoft.com/office/powerpoint/2010/main" val="625531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p>
        </p:txBody>
      </p:sp>
      <p:sp>
        <p:nvSpPr>
          <p:cNvPr id="8" name="Tijdelijke aanduiding voor inhoud 7"/>
          <p:cNvSpPr>
            <a:spLocks noGrp="1"/>
          </p:cNvSpPr>
          <p:nvPr>
            <p:ph sz="quarter" idx="13"/>
          </p:nvPr>
        </p:nvSpPr>
        <p:spPr>
          <a:xfrm>
            <a:off x="8675688" y="333375"/>
            <a:ext cx="914400" cy="9144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Rectangle 4"/>
          <p:cNvSpPr>
            <a:spLocks noGrp="1" noChangeArrowheads="1"/>
          </p:cNvSpPr>
          <p:nvPr>
            <p:ph type="dt" sz="half" idx="14"/>
          </p:nvPr>
        </p:nvSpPr>
        <p:spPr>
          <a:ln/>
        </p:spPr>
        <p:txBody>
          <a:bodyPr/>
          <a:lstStyle>
            <a:lvl1pPr>
              <a:defRPr/>
            </a:lvl1pPr>
          </a:lstStyle>
          <a:p>
            <a:pPr>
              <a:defRPr/>
            </a:pPr>
            <a:endParaRPr lang="en-US"/>
          </a:p>
        </p:txBody>
      </p:sp>
      <p:sp>
        <p:nvSpPr>
          <p:cNvPr id="6" name="Rectangle 5"/>
          <p:cNvSpPr>
            <a:spLocks noGrp="1" noChangeArrowheads="1"/>
          </p:cNvSpPr>
          <p:nvPr>
            <p:ph type="ftr" sz="quarter" idx="15"/>
          </p:nvPr>
        </p:nvSpPr>
        <p:spPr>
          <a:ln/>
        </p:spPr>
        <p:txBody>
          <a:bodyPr/>
          <a:lstStyle>
            <a:lvl1pPr>
              <a:defRPr/>
            </a:lvl1pPr>
          </a:lstStyle>
          <a:p>
            <a:pPr>
              <a:defRPr/>
            </a:pPr>
            <a:endParaRPr lang="en-US"/>
          </a:p>
        </p:txBody>
      </p:sp>
      <p:sp>
        <p:nvSpPr>
          <p:cNvPr id="7" name="Rectangle 6"/>
          <p:cNvSpPr>
            <a:spLocks noGrp="1" noChangeArrowheads="1"/>
          </p:cNvSpPr>
          <p:nvPr>
            <p:ph type="sldNum" sz="quarter" idx="16"/>
          </p:nvPr>
        </p:nvSpPr>
        <p:spPr>
          <a:ln/>
        </p:spPr>
        <p:txBody>
          <a:bodyPr/>
          <a:lstStyle>
            <a:lvl1pPr>
              <a:defRPr/>
            </a:lvl1pPr>
          </a:lstStyle>
          <a:p>
            <a:pPr>
              <a:defRPr/>
            </a:pPr>
            <a:fld id="{A788A465-AFD5-4138-9E32-4A6BB1151B84}" type="slidenum">
              <a:rPr lang="en-US"/>
              <a:pPr>
                <a:defRPr/>
              </a:pPr>
              <a:t>‹nr.›</a:t>
            </a:fld>
            <a:endParaRPr lang="en-US" sz="1400"/>
          </a:p>
        </p:txBody>
      </p:sp>
    </p:spTree>
    <p:extLst>
      <p:ext uri="{BB962C8B-B14F-4D97-AF65-F5344CB8AC3E}">
        <p14:creationId xmlns:p14="http://schemas.microsoft.com/office/powerpoint/2010/main" val="3879494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2D8C62-CF01-49C2-9AD5-B76445E73ED2}" type="slidenum">
              <a:rPr lang="en-US"/>
              <a:pPr>
                <a:defRPr/>
              </a:pPr>
              <a:t>‹nr.›</a:t>
            </a:fld>
            <a:endParaRPr lang="en-US" sz="1400"/>
          </a:p>
        </p:txBody>
      </p:sp>
    </p:spTree>
    <p:extLst>
      <p:ext uri="{BB962C8B-B14F-4D97-AF65-F5344CB8AC3E}">
        <p14:creationId xmlns:p14="http://schemas.microsoft.com/office/powerpoint/2010/main" val="96075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8AB708-5D1C-4728-8588-C78DE8A55B7B}" type="slidenum">
              <a:rPr lang="en-US"/>
              <a:pPr>
                <a:defRPr/>
              </a:pPr>
              <a:t>‹nr.›</a:t>
            </a:fld>
            <a:endParaRPr lang="en-US" sz="1400"/>
          </a:p>
        </p:txBody>
      </p:sp>
    </p:spTree>
    <p:extLst>
      <p:ext uri="{BB962C8B-B14F-4D97-AF65-F5344CB8AC3E}">
        <p14:creationId xmlns:p14="http://schemas.microsoft.com/office/powerpoint/2010/main" val="2309400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85800" y="1295400"/>
            <a:ext cx="40005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838700" y="1295400"/>
            <a:ext cx="40005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3BC6545-6EB3-4A52-9409-4AFFF7D9F007}" type="slidenum">
              <a:rPr lang="en-US"/>
              <a:pPr>
                <a:defRPr/>
              </a:pPr>
              <a:t>‹nr.›</a:t>
            </a:fld>
            <a:endParaRPr lang="en-US" sz="1400"/>
          </a:p>
        </p:txBody>
      </p:sp>
    </p:spTree>
    <p:extLst>
      <p:ext uri="{BB962C8B-B14F-4D97-AF65-F5344CB8AC3E}">
        <p14:creationId xmlns:p14="http://schemas.microsoft.com/office/powerpoint/2010/main" val="16845504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1D76061-67A1-47DD-BD1B-00613BDAEEE1}" type="slidenum">
              <a:rPr lang="en-US"/>
              <a:pPr>
                <a:defRPr/>
              </a:pPr>
              <a:t>‹nr.›</a:t>
            </a:fld>
            <a:endParaRPr lang="en-US" sz="1400"/>
          </a:p>
        </p:txBody>
      </p:sp>
    </p:spTree>
    <p:extLst>
      <p:ext uri="{BB962C8B-B14F-4D97-AF65-F5344CB8AC3E}">
        <p14:creationId xmlns:p14="http://schemas.microsoft.com/office/powerpoint/2010/main" val="811396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3E459A1-267D-4B82-8663-7D69124DEC72}" type="slidenum">
              <a:rPr lang="en-US"/>
              <a:pPr>
                <a:defRPr/>
              </a:pPr>
              <a:t>‹nr.›</a:t>
            </a:fld>
            <a:endParaRPr lang="en-US" sz="1400"/>
          </a:p>
        </p:txBody>
      </p:sp>
    </p:spTree>
    <p:extLst>
      <p:ext uri="{BB962C8B-B14F-4D97-AF65-F5344CB8AC3E}">
        <p14:creationId xmlns:p14="http://schemas.microsoft.com/office/powerpoint/2010/main" val="585699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1999" y="66207"/>
            <a:ext cx="8001001" cy="639762"/>
          </a:xfrm>
        </p:spPr>
        <p:txBody>
          <a:bodyPr/>
          <a:lstStyle>
            <a:lvl1pPr algn="ctr">
              <a:defRPr/>
            </a:lvl1pPr>
          </a:lstStyle>
          <a:p>
            <a:r>
              <a:rPr lang="en-US" altLang="zh-CN"/>
              <a:t>Click to edit Master title style</a:t>
            </a:r>
            <a:endParaRPr lang="en-US"/>
          </a:p>
        </p:txBody>
      </p:sp>
      <p:sp>
        <p:nvSpPr>
          <p:cNvPr id="3"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t>6/17/2017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t>‹nr.›</a:t>
            </a:fld>
            <a:endParaRPr lang="en-US" dirty="0"/>
          </a:p>
        </p:txBody>
      </p:sp>
    </p:spTree>
    <p:extLst>
      <p:ext uri="{BB962C8B-B14F-4D97-AF65-F5344CB8AC3E}">
        <p14:creationId xmlns:p14="http://schemas.microsoft.com/office/powerpoint/2010/main" val="18669961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B07DF8F-3C9C-43C8-9FEC-B4FED4B6B013}" type="slidenum">
              <a:rPr lang="en-US"/>
              <a:pPr>
                <a:defRPr/>
              </a:pPr>
              <a:t>‹nr.›</a:t>
            </a:fld>
            <a:endParaRPr lang="en-US" sz="1400"/>
          </a:p>
        </p:txBody>
      </p:sp>
    </p:spTree>
    <p:extLst>
      <p:ext uri="{BB962C8B-B14F-4D97-AF65-F5344CB8AC3E}">
        <p14:creationId xmlns:p14="http://schemas.microsoft.com/office/powerpoint/2010/main" val="28484237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8DEED5-EC3D-42CB-A25C-7E1BEB0A5DE9}" type="slidenum">
              <a:rPr lang="en-US"/>
              <a:pPr>
                <a:defRPr/>
              </a:pPr>
              <a:t>‹nr.›</a:t>
            </a:fld>
            <a:endParaRPr lang="en-US" sz="1400"/>
          </a:p>
        </p:txBody>
      </p:sp>
    </p:spTree>
    <p:extLst>
      <p:ext uri="{BB962C8B-B14F-4D97-AF65-F5344CB8AC3E}">
        <p14:creationId xmlns:p14="http://schemas.microsoft.com/office/powerpoint/2010/main" val="7355147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8B0D2-521E-43D3-A3EF-36D1CB7F4275}" type="slidenum">
              <a:rPr lang="en-US"/>
              <a:pPr>
                <a:defRPr/>
              </a:pPr>
              <a:t>‹nr.›</a:t>
            </a:fld>
            <a:endParaRPr lang="en-US" sz="1400"/>
          </a:p>
        </p:txBody>
      </p:sp>
    </p:spTree>
    <p:extLst>
      <p:ext uri="{BB962C8B-B14F-4D97-AF65-F5344CB8AC3E}">
        <p14:creationId xmlns:p14="http://schemas.microsoft.com/office/powerpoint/2010/main" val="18849874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489F2D-99E0-45E5-A03C-1D64B03F0F05}" type="slidenum">
              <a:rPr lang="en-US"/>
              <a:pPr>
                <a:defRPr/>
              </a:pPr>
              <a:t>‹nr.›</a:t>
            </a:fld>
            <a:endParaRPr lang="en-US" sz="1400"/>
          </a:p>
        </p:txBody>
      </p:sp>
    </p:spTree>
    <p:extLst>
      <p:ext uri="{BB962C8B-B14F-4D97-AF65-F5344CB8AC3E}">
        <p14:creationId xmlns:p14="http://schemas.microsoft.com/office/powerpoint/2010/main" val="37989167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800850" y="122238"/>
            <a:ext cx="2038350" cy="6278562"/>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85800" y="122238"/>
            <a:ext cx="5962650" cy="6278562"/>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85BFE0-B240-400E-BE79-4B83C955B597}" type="slidenum">
              <a:rPr lang="en-US"/>
              <a:pPr>
                <a:defRPr/>
              </a:pPr>
              <a:t>‹nr.›</a:t>
            </a:fld>
            <a:endParaRPr lang="en-US" sz="1400"/>
          </a:p>
        </p:txBody>
      </p:sp>
    </p:spTree>
    <p:extLst>
      <p:ext uri="{BB962C8B-B14F-4D97-AF65-F5344CB8AC3E}">
        <p14:creationId xmlns:p14="http://schemas.microsoft.com/office/powerpoint/2010/main" val="2711353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OverObj" preserve="1">
  <p:cSld name="Titel en tekst boven object">
    <p:spTree>
      <p:nvGrpSpPr>
        <p:cNvPr id="1" name=""/>
        <p:cNvGrpSpPr/>
        <p:nvPr/>
      </p:nvGrpSpPr>
      <p:grpSpPr>
        <a:xfrm>
          <a:off x="0" y="0"/>
          <a:ext cx="0" cy="0"/>
          <a:chOff x="0" y="0"/>
          <a:chExt cx="0" cy="0"/>
        </a:xfrm>
      </p:grpSpPr>
      <p:sp>
        <p:nvSpPr>
          <p:cNvPr id="2" name="Titel 1"/>
          <p:cNvSpPr>
            <a:spLocks noGrp="1"/>
          </p:cNvSpPr>
          <p:nvPr>
            <p:ph type="title"/>
          </p:nvPr>
        </p:nvSpPr>
        <p:spPr>
          <a:xfrm>
            <a:off x="809625" y="122238"/>
            <a:ext cx="8001000" cy="639762"/>
          </a:xfrm>
        </p:spPr>
        <p:txBody>
          <a:bodyPr/>
          <a:lstStyle/>
          <a:p>
            <a:r>
              <a:rPr lang="nl-NL"/>
              <a:t>Klik om de stijl te bewerken</a:t>
            </a:r>
          </a:p>
        </p:txBody>
      </p:sp>
      <p:sp>
        <p:nvSpPr>
          <p:cNvPr id="3" name="Tijdelijke aanduiding voor tekst 2"/>
          <p:cNvSpPr>
            <a:spLocks noGrp="1"/>
          </p:cNvSpPr>
          <p:nvPr>
            <p:ph type="body" sz="half" idx="1"/>
          </p:nvPr>
        </p:nvSpPr>
        <p:spPr>
          <a:xfrm>
            <a:off x="685800" y="1295400"/>
            <a:ext cx="8153400" cy="24765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85800" y="3924300"/>
            <a:ext cx="8153400" cy="24765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D299AB-7F1A-4AD6-8767-9290004626AC}" type="slidenum">
              <a:rPr lang="en-US"/>
              <a:pPr>
                <a:defRPr/>
              </a:pPr>
              <a:t>‹nr.›</a:t>
            </a:fld>
            <a:endParaRPr lang="en-US" sz="1400"/>
          </a:p>
        </p:txBody>
      </p:sp>
    </p:spTree>
    <p:extLst>
      <p:ext uri="{BB962C8B-B14F-4D97-AF65-F5344CB8AC3E}">
        <p14:creationId xmlns:p14="http://schemas.microsoft.com/office/powerpoint/2010/main" val="9267301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reserve="1">
  <p:cSld name="Titel, tekst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809625" y="122238"/>
            <a:ext cx="8001000" cy="639762"/>
          </a:xfrm>
        </p:spPr>
        <p:txBody>
          <a:bodyPr/>
          <a:lstStyle/>
          <a:p>
            <a:r>
              <a:rPr lang="nl-NL"/>
              <a:t>Klik om de stijl te bewerken</a:t>
            </a:r>
          </a:p>
        </p:txBody>
      </p:sp>
      <p:sp>
        <p:nvSpPr>
          <p:cNvPr id="3" name="Tijdelijke aanduiding voor tekst 2"/>
          <p:cNvSpPr>
            <a:spLocks noGrp="1"/>
          </p:cNvSpPr>
          <p:nvPr>
            <p:ph type="body" sz="half" idx="1"/>
          </p:nvPr>
        </p:nvSpPr>
        <p:spPr>
          <a:xfrm>
            <a:off x="685800" y="1295400"/>
            <a:ext cx="4000500" cy="51054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quarter" idx="2"/>
          </p:nvPr>
        </p:nvSpPr>
        <p:spPr>
          <a:xfrm>
            <a:off x="4838700" y="1295400"/>
            <a:ext cx="4000500" cy="24765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inhoud 4"/>
          <p:cNvSpPr>
            <a:spLocks noGrp="1"/>
          </p:cNvSpPr>
          <p:nvPr>
            <p:ph sz="quarter" idx="3"/>
          </p:nvPr>
        </p:nvSpPr>
        <p:spPr>
          <a:xfrm>
            <a:off x="4838700" y="3924300"/>
            <a:ext cx="4000500" cy="24765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2FB3FFF-3400-4AE4-AB0A-8D18ECDAB38F}" type="slidenum">
              <a:rPr lang="en-US"/>
              <a:pPr>
                <a:defRPr/>
              </a:pPr>
              <a:t>‹nr.›</a:t>
            </a:fld>
            <a:endParaRPr lang="en-US" sz="1400"/>
          </a:p>
        </p:txBody>
      </p:sp>
    </p:spTree>
    <p:extLst>
      <p:ext uri="{BB962C8B-B14F-4D97-AF65-F5344CB8AC3E}">
        <p14:creationId xmlns:p14="http://schemas.microsoft.com/office/powerpoint/2010/main" val="15381964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1_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p>
        </p:txBody>
      </p:sp>
      <p:sp>
        <p:nvSpPr>
          <p:cNvPr id="4" name="Tijdelijke aanduiding voor datum 3"/>
          <p:cNvSpPr>
            <a:spLocks noGrp="1"/>
          </p:cNvSpPr>
          <p:nvPr>
            <p:ph type="dt" sz="half" idx="10"/>
          </p:nvPr>
        </p:nvSpPr>
        <p:spPr>
          <a:xfrm>
            <a:off x="0" y="6400800"/>
            <a:ext cx="1295400" cy="457200"/>
          </a:xfrm>
        </p:spPr>
        <p:txBody>
          <a:bodyPr/>
          <a:lstStyle>
            <a:lvl1pPr>
              <a:defRPr/>
            </a:lvl1pPr>
          </a:lstStyle>
          <a:p>
            <a:pPr>
              <a:defRPr/>
            </a:pPr>
            <a:endParaRPr lang="en-US"/>
          </a:p>
        </p:txBody>
      </p:sp>
      <p:sp>
        <p:nvSpPr>
          <p:cNvPr id="5" name="Tijdelijke aanduiding voor voettekst 4"/>
          <p:cNvSpPr>
            <a:spLocks noGrp="1"/>
          </p:cNvSpPr>
          <p:nvPr>
            <p:ph type="ftr" sz="quarter" idx="11"/>
          </p:nvPr>
        </p:nvSpPr>
        <p:spPr>
          <a:xfrm>
            <a:off x="2133600" y="6400800"/>
            <a:ext cx="3886200" cy="457200"/>
          </a:xfrm>
        </p:spPr>
        <p:txBody>
          <a:bodyPr/>
          <a:lstStyle>
            <a:lvl1pPr>
              <a:defRPr/>
            </a:lvl1pPr>
          </a:lstStyle>
          <a:p>
            <a:pPr>
              <a:defRPr/>
            </a:pPr>
            <a:endParaRPr lang="en-US"/>
          </a:p>
        </p:txBody>
      </p:sp>
      <p:sp>
        <p:nvSpPr>
          <p:cNvPr id="6" name="Tijdelijke aanduiding voor dianummer 5"/>
          <p:cNvSpPr>
            <a:spLocks noGrp="1"/>
          </p:cNvSpPr>
          <p:nvPr>
            <p:ph type="sldNum" sz="quarter" idx="12"/>
          </p:nvPr>
        </p:nvSpPr>
        <p:spPr>
          <a:xfrm>
            <a:off x="6553200" y="6400800"/>
            <a:ext cx="2209800" cy="457200"/>
          </a:xfrm>
        </p:spPr>
        <p:txBody>
          <a:bodyPr/>
          <a:lstStyle>
            <a:lvl1pPr>
              <a:defRPr smtClean="0"/>
            </a:lvl1pPr>
          </a:lstStyle>
          <a:p>
            <a:pPr>
              <a:defRPr/>
            </a:pPr>
            <a:fld id="{9929BC06-2541-4F9C-9BAB-93D4A5C23C0A}" type="slidenum">
              <a:rPr lang="en-US"/>
              <a:pPr>
                <a:defRPr/>
              </a:pPr>
              <a:t>‹nr.›</a:t>
            </a:fld>
            <a:endParaRPr lang="en-US" sz="1400"/>
          </a:p>
        </p:txBody>
      </p:sp>
    </p:spTree>
    <p:extLst>
      <p:ext uri="{BB962C8B-B14F-4D97-AF65-F5344CB8AC3E}">
        <p14:creationId xmlns:p14="http://schemas.microsoft.com/office/powerpoint/2010/main" val="2302521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a:t>Click to edit Master text styles</a:t>
            </a:r>
          </a:p>
        </p:txBody>
      </p:sp>
      <p:sp>
        <p:nvSpPr>
          <p:cNvPr id="4" name="Date Placeholder 3"/>
          <p:cNvSpPr>
            <a:spLocks noGrp="1"/>
          </p:cNvSpPr>
          <p:nvPr>
            <p:ph type="dt" sz="half" idx="10"/>
          </p:nvPr>
        </p:nvSpPr>
        <p:spPr/>
        <p:txBody>
          <a:bodyPr/>
          <a:lstStyle/>
          <a:p>
            <a:fld id="{58DB32FF-34E7-9545-86A2-0DF334BA82C1}" type="datetimeFigureOut">
              <a:rPr lang="en-US" smtClean="0"/>
              <a:t>6/17/2017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t>‹nr.›</a:t>
            </a:fld>
            <a:endParaRPr lang="en-US" dirty="0"/>
          </a:p>
        </p:txBody>
      </p:sp>
    </p:spTree>
    <p:extLst>
      <p:ext uri="{BB962C8B-B14F-4D97-AF65-F5344CB8AC3E}">
        <p14:creationId xmlns:p14="http://schemas.microsoft.com/office/powerpoint/2010/main" val="8671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5" name="Date Placeholder 4"/>
          <p:cNvSpPr>
            <a:spLocks noGrp="1"/>
          </p:cNvSpPr>
          <p:nvPr>
            <p:ph type="dt" sz="half" idx="10"/>
          </p:nvPr>
        </p:nvSpPr>
        <p:spPr/>
        <p:txBody>
          <a:bodyPr/>
          <a:lstStyle/>
          <a:p>
            <a:fld id="{58DB32FF-34E7-9545-86A2-0DF334BA82C1}" type="datetimeFigureOut">
              <a:rPr lang="en-US" smtClean="0"/>
              <a:t>6/17/2017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70897-D982-EA43-8318-894E8D36E196}" type="slidenum">
              <a:rPr lang="en-US" smtClean="0"/>
              <a:t>‹nr.›</a:t>
            </a:fld>
            <a:endParaRPr lang="en-US" dirty="0"/>
          </a:p>
        </p:txBody>
      </p:sp>
    </p:spTree>
    <p:extLst>
      <p:ext uri="{BB962C8B-B14F-4D97-AF65-F5344CB8AC3E}">
        <p14:creationId xmlns:p14="http://schemas.microsoft.com/office/powerpoint/2010/main" val="2004242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7" name="Date Placeholder 6"/>
          <p:cNvSpPr>
            <a:spLocks noGrp="1"/>
          </p:cNvSpPr>
          <p:nvPr>
            <p:ph type="dt" sz="half" idx="10"/>
          </p:nvPr>
        </p:nvSpPr>
        <p:spPr/>
        <p:txBody>
          <a:bodyPr/>
          <a:lstStyle/>
          <a:p>
            <a:fld id="{58DB32FF-34E7-9545-86A2-0DF334BA82C1}" type="datetimeFigureOut">
              <a:rPr lang="en-US" smtClean="0"/>
              <a:t>6/17/2017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2D70897-D982-EA43-8318-894E8D36E196}" type="slidenum">
              <a:rPr lang="en-US" smtClean="0"/>
              <a:t>‹nr.›</a:t>
            </a:fld>
            <a:endParaRPr lang="en-US" dirty="0"/>
          </a:p>
        </p:txBody>
      </p:sp>
    </p:spTree>
    <p:extLst>
      <p:ext uri="{BB962C8B-B14F-4D97-AF65-F5344CB8AC3E}">
        <p14:creationId xmlns:p14="http://schemas.microsoft.com/office/powerpoint/2010/main" val="77838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Date Placeholder 2"/>
          <p:cNvSpPr>
            <a:spLocks noGrp="1"/>
          </p:cNvSpPr>
          <p:nvPr>
            <p:ph type="dt" sz="half" idx="10"/>
          </p:nvPr>
        </p:nvSpPr>
        <p:spPr/>
        <p:txBody>
          <a:bodyPr/>
          <a:lstStyle/>
          <a:p>
            <a:fld id="{58DB32FF-34E7-9545-86A2-0DF334BA82C1}" type="datetimeFigureOut">
              <a:rPr lang="en-US" smtClean="0"/>
              <a:t>6/17/2017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D70897-D982-EA43-8318-894E8D36E196}" type="slidenum">
              <a:rPr lang="en-US" smtClean="0"/>
              <a:t>‹nr.›</a:t>
            </a:fld>
            <a:endParaRPr lang="en-US" dirty="0"/>
          </a:p>
        </p:txBody>
      </p:sp>
    </p:spTree>
    <p:extLst>
      <p:ext uri="{BB962C8B-B14F-4D97-AF65-F5344CB8AC3E}">
        <p14:creationId xmlns:p14="http://schemas.microsoft.com/office/powerpoint/2010/main" val="3864121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B32FF-34E7-9545-86A2-0DF334BA82C1}" type="datetimeFigureOut">
              <a:rPr lang="en-US" smtClean="0"/>
              <a:t>6/17/2017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2D70897-D982-EA43-8318-894E8D36E196}" type="slidenum">
              <a:rPr lang="en-US" smtClean="0"/>
              <a:t>‹nr.›</a:t>
            </a:fld>
            <a:endParaRPr lang="en-US" dirty="0"/>
          </a:p>
        </p:txBody>
      </p:sp>
    </p:spTree>
    <p:extLst>
      <p:ext uri="{BB962C8B-B14F-4D97-AF65-F5344CB8AC3E}">
        <p14:creationId xmlns:p14="http://schemas.microsoft.com/office/powerpoint/2010/main" val="3212382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t>6/17/2017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70897-D982-EA43-8318-894E8D36E196}" type="slidenum">
              <a:rPr lang="en-US" smtClean="0"/>
              <a:t>‹nr.›</a:t>
            </a:fld>
            <a:endParaRPr lang="en-US" dirty="0"/>
          </a:p>
        </p:txBody>
      </p:sp>
    </p:spTree>
    <p:extLst>
      <p:ext uri="{BB962C8B-B14F-4D97-AF65-F5344CB8AC3E}">
        <p14:creationId xmlns:p14="http://schemas.microsoft.com/office/powerpoint/2010/main" val="2207327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t>6/17/2017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70897-D982-EA43-8318-894E8D36E196}" type="slidenum">
              <a:rPr lang="en-US" smtClean="0"/>
              <a:t>‹nr.›</a:t>
            </a:fld>
            <a:endParaRPr lang="en-US" dirty="0"/>
          </a:p>
        </p:txBody>
      </p:sp>
    </p:spTree>
    <p:extLst>
      <p:ext uri="{BB962C8B-B14F-4D97-AF65-F5344CB8AC3E}">
        <p14:creationId xmlns:p14="http://schemas.microsoft.com/office/powerpoint/2010/main" val="2425089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1.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33"/>
        </a:solidFill>
        <a:effectLst/>
      </p:bgPr>
    </p:bg>
    <p:spTree>
      <p:nvGrpSpPr>
        <p:cNvPr id="1" name=""/>
        <p:cNvGrpSpPr/>
        <p:nvPr/>
      </p:nvGrpSpPr>
      <p:grpSpPr>
        <a:xfrm>
          <a:off x="0" y="0"/>
          <a:ext cx="0" cy="0"/>
          <a:chOff x="0" y="0"/>
          <a:chExt cx="0" cy="0"/>
        </a:xfrm>
      </p:grpSpPr>
      <p:pic>
        <p:nvPicPr>
          <p:cNvPr id="1026" name="Afbeelding 1025"/>
          <p:cNvPicPr>
            <a:picLocks noChangeAspect="1"/>
          </p:cNvPicPr>
          <p:nvPr userDrawn="1"/>
        </p:nvPicPr>
        <p:blipFill>
          <a:blip r:embed="rId15">
            <a:extLst/>
          </a:blip>
          <a:srcRect/>
          <a:stretch>
            <a:fillRect/>
          </a:stretch>
        </p:blipFill>
        <p:spPr>
          <a:xfrm>
            <a:off x="3174" y="80177"/>
            <a:ext cx="9140826" cy="609600"/>
          </a:xfrm>
          <a:prstGeom prst="rect">
            <a:avLst/>
          </a:prstGeom>
          <a:noFill/>
          <a:ln>
            <a:noFill/>
          </a:ln>
        </p:spPr>
      </p:pic>
      <p:sp>
        <p:nvSpPr>
          <p:cNvPr id="1028" name="Tijdelijke aanduiding voor titel 1027"/>
          <p:cNvSpPr>
            <a:spLocks noGrp="1"/>
          </p:cNvSpPr>
          <p:nvPr>
            <p:ph type="title"/>
          </p:nvPr>
        </p:nvSpPr>
        <p:spPr>
          <a:xfrm>
            <a:off x="809625" y="122238"/>
            <a:ext cx="8001001" cy="639762"/>
          </a:xfrm>
          <a:prstGeom prst="rect">
            <a:avLst/>
          </a:prstGeom>
          <a:noFill/>
          <a:ln>
            <a:noFill/>
          </a:ln>
        </p:spPr>
        <p:txBody>
          <a:bodyPr anchor="ctr"/>
          <a:lstStyle/>
          <a:p>
            <a:pPr lvl="0"/>
            <a:r>
              <a:rPr lang="en-US" altLang="en-US" dirty="0"/>
              <a:t>Click to edit Master title style</a:t>
            </a:r>
          </a:p>
        </p:txBody>
      </p:sp>
      <p:sp>
        <p:nvSpPr>
          <p:cNvPr id="1029" name="Tijdelijke aanduiding voor tekst 1028"/>
          <p:cNvSpPr>
            <a:spLocks noGrp="1"/>
          </p:cNvSpPr>
          <p:nvPr>
            <p:ph type="body" idx="1"/>
          </p:nvPr>
        </p:nvSpPr>
        <p:spPr>
          <a:xfrm>
            <a:off x="685800" y="1295400"/>
            <a:ext cx="8153400" cy="5105400"/>
          </a:xfrm>
          <a:prstGeom prst="rect">
            <a:avLst/>
          </a:prstGeom>
          <a:noFill/>
          <a:ln>
            <a:noFill/>
          </a:ln>
        </p:spPr>
        <p:txBody>
          <a:bodyPr anchor="ct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0" name="Tijdelijke aanduiding voor datum 1029"/>
          <p:cNvSpPr>
            <a:spLocks noGrp="1"/>
          </p:cNvSpPr>
          <p:nvPr>
            <p:ph type="dt" sz="half" idx="2"/>
          </p:nvPr>
        </p:nvSpPr>
        <p:spPr>
          <a:xfrm>
            <a:off x="0" y="6400800"/>
            <a:ext cx="1295400" cy="457200"/>
          </a:xfrm>
          <a:prstGeom prst="rect">
            <a:avLst/>
          </a:prstGeom>
          <a:noFill/>
          <a:ln>
            <a:noFill/>
          </a:ln>
        </p:spPr>
        <p:txBody>
          <a:bodyPr/>
          <a:lstStyle/>
          <a:p>
            <a:pPr algn="ctr"/>
            <a:endParaRPr lang="en-US" altLang="en-US" sz="1200" dirty="0">
              <a:solidFill>
                <a:srgbClr val="FFFFFF"/>
              </a:solidFill>
            </a:endParaRPr>
          </a:p>
        </p:txBody>
      </p:sp>
      <p:sp>
        <p:nvSpPr>
          <p:cNvPr id="1031" name="Tijdelijke aanduiding voor voettekst 1030"/>
          <p:cNvSpPr>
            <a:spLocks noGrp="1"/>
          </p:cNvSpPr>
          <p:nvPr>
            <p:ph type="ftr" sz="quarter" idx="3"/>
          </p:nvPr>
        </p:nvSpPr>
        <p:spPr>
          <a:xfrm>
            <a:off x="2133600" y="6400800"/>
            <a:ext cx="3886200" cy="457200"/>
          </a:xfrm>
          <a:prstGeom prst="rect">
            <a:avLst/>
          </a:prstGeom>
          <a:noFill/>
          <a:ln>
            <a:noFill/>
          </a:ln>
        </p:spPr>
        <p:txBody>
          <a:bodyPr/>
          <a:lstStyle/>
          <a:p>
            <a:endParaRPr lang="en-US" altLang="en-US" sz="1400" dirty="0">
              <a:solidFill>
                <a:srgbClr val="FFFFFF"/>
              </a:solidFill>
            </a:endParaRPr>
          </a:p>
        </p:txBody>
      </p:sp>
      <p:sp>
        <p:nvSpPr>
          <p:cNvPr id="1032" name="Tijdelijke aanduiding voor dianummer 1031"/>
          <p:cNvSpPr>
            <a:spLocks noGrp="1"/>
          </p:cNvSpPr>
          <p:nvPr>
            <p:ph type="sldNum" sz="quarter" idx="4"/>
          </p:nvPr>
        </p:nvSpPr>
        <p:spPr>
          <a:xfrm>
            <a:off x="6553200" y="6400800"/>
            <a:ext cx="2209800" cy="457200"/>
          </a:xfrm>
          <a:prstGeom prst="rect">
            <a:avLst/>
          </a:prstGeom>
          <a:noFill/>
          <a:ln>
            <a:noFill/>
          </a:ln>
        </p:spPr>
        <p:txBody>
          <a:bodyPr/>
          <a:lstStyle/>
          <a:p>
            <a:pPr algn="r"/>
            <a:fld id="{12FF1C42-D199-2032-1000-587298610EC3}" type="slidenum">
              <a:rPr lang="en-US" altLang="en-US" sz="1200" dirty="0">
                <a:solidFill>
                  <a:srgbClr val="FFFFFF"/>
                </a:solidFill>
              </a:rPr>
              <a:t>‹nr.›</a:t>
            </a:fld>
            <a:endParaRPr lang="en-US" altLang="en-US" sz="1200" dirty="0">
              <a:solidFill>
                <a:srgbClr val="FFFFFF"/>
              </a:solidFill>
            </a:endParaRPr>
          </a:p>
        </p:txBody>
      </p:sp>
    </p:spTree>
  </p:cSld>
  <p:clrMap bg1="dk1" tx1="lt1" bg2="dk2" tx2="lt2" accent1="accent1" accent2="accent2" accent3="accent3" accent4="accent4" accent5="accent5" accent6="accent6" hlink="hlink" folHlink="folHlink"/>
  <p:sldLayoutIdLst>
    <p:sldLayoutId id="2147489100" r:id="rId1"/>
    <p:sldLayoutId id="2147489101" r:id="rId2"/>
    <p:sldLayoutId id="2147489102" r:id="rId3"/>
    <p:sldLayoutId id="2147489103" r:id="rId4"/>
    <p:sldLayoutId id="2147489104" r:id="rId5"/>
    <p:sldLayoutId id="2147489105" r:id="rId6"/>
    <p:sldLayoutId id="2147489106" r:id="rId7"/>
    <p:sldLayoutId id="2147489107" r:id="rId8"/>
    <p:sldLayoutId id="2147489108" r:id="rId9"/>
    <p:sldLayoutId id="2147489109" r:id="rId10"/>
    <p:sldLayoutId id="2147489110" r:id="rId11"/>
    <p:sldLayoutId id="2147489111" r:id="rId12"/>
    <p:sldLayoutId id="2147489112" r:id="rId13"/>
  </p:sldLayoutIdLst>
  <p:txStyles>
    <p:titleStyle>
      <a:lvl1pPr marL="0" indent="0" algn="l" rtl="0" eaLnBrk="0" fontAlgn="base" hangingPunct="0">
        <a:lnSpc>
          <a:spcPct val="100000"/>
        </a:lnSpc>
        <a:spcBef>
          <a:spcPct val="0"/>
        </a:spcBef>
        <a:spcAft>
          <a:spcPct val="0"/>
        </a:spcAft>
        <a:buNone/>
        <a:defRPr sz="2400" b="1">
          <a:solidFill>
            <a:srgbClr val="FFFFFF"/>
          </a:solidFill>
          <a:latin typeface="Arial Narrow" charset="0"/>
        </a:defRPr>
      </a:lvl1pPr>
    </p:titleStyle>
    <p:bodyStyle>
      <a:lvl1pPr marL="342900" indent="-342900" algn="l" rtl="0" eaLnBrk="0" fontAlgn="base" hangingPunct="0">
        <a:lnSpc>
          <a:spcPct val="80000"/>
        </a:lnSpc>
        <a:spcBef>
          <a:spcPct val="20000"/>
        </a:spcBef>
        <a:spcAft>
          <a:spcPct val="0"/>
        </a:spcAft>
        <a:buChar char="•"/>
        <a:defRPr sz="2400">
          <a:solidFill>
            <a:srgbClr val="FFFFFF"/>
          </a:solidFill>
          <a:latin typeface="Arial" charset="0"/>
        </a:defRPr>
      </a:lvl1pPr>
      <a:lvl2pPr marL="742950" indent="-285750" algn="l" rtl="0" eaLnBrk="0" fontAlgn="base" hangingPunct="0">
        <a:lnSpc>
          <a:spcPct val="80000"/>
        </a:lnSpc>
        <a:spcBef>
          <a:spcPct val="20000"/>
        </a:spcBef>
        <a:spcAft>
          <a:spcPct val="0"/>
        </a:spcAft>
        <a:buChar char="–"/>
        <a:defRPr sz="2400">
          <a:solidFill>
            <a:srgbClr val="FFFFFF"/>
          </a:solidFill>
          <a:latin typeface="Arial" charset="0"/>
        </a:defRPr>
      </a:lvl2pPr>
      <a:lvl3pPr marL="1143000" indent="-228600" algn="l" rtl="0" eaLnBrk="0" fontAlgn="base" hangingPunct="0">
        <a:lnSpc>
          <a:spcPct val="80000"/>
        </a:lnSpc>
        <a:spcBef>
          <a:spcPct val="20000"/>
        </a:spcBef>
        <a:spcAft>
          <a:spcPct val="0"/>
        </a:spcAft>
        <a:buChar char="•"/>
        <a:defRPr sz="2400">
          <a:solidFill>
            <a:srgbClr val="FFFFFF"/>
          </a:solidFill>
          <a:latin typeface="Arial" charset="0"/>
        </a:defRPr>
      </a:lvl3pPr>
      <a:lvl4pPr marL="1562100" indent="-228600" algn="l" rtl="0" eaLnBrk="0" fontAlgn="base" hangingPunct="0">
        <a:lnSpc>
          <a:spcPct val="80000"/>
        </a:lnSpc>
        <a:spcBef>
          <a:spcPct val="20000"/>
        </a:spcBef>
        <a:spcAft>
          <a:spcPct val="0"/>
        </a:spcAft>
        <a:buChar char="–"/>
        <a:defRPr sz="2400">
          <a:solidFill>
            <a:srgbClr val="FFFFFF"/>
          </a:solidFill>
          <a:latin typeface="Arial" charset="0"/>
        </a:defRPr>
      </a:lvl4pPr>
      <a:lvl5pPr marL="1981200" indent="-228600" algn="l" rtl="0" eaLnBrk="0" fontAlgn="base" hangingPunct="0">
        <a:lnSpc>
          <a:spcPct val="80000"/>
        </a:lnSpc>
        <a:spcBef>
          <a:spcPct val="20000"/>
        </a:spcBef>
        <a:spcAft>
          <a:spcPct val="0"/>
        </a:spcAft>
        <a:buChar char="»"/>
        <a:defRPr sz="2400">
          <a:solidFill>
            <a:srgbClr val="FFFFFF"/>
          </a:solidFill>
          <a:latin typeface="Arial" charset="0"/>
        </a:defRPr>
      </a:lvl5pPr>
    </p:bodyStyle>
    <p:otherStyle>
      <a:lvl1pPr marL="0" indent="0" algn="l" rtl="0" eaLnBrk="1" fontAlgn="base" hangingPunct="1">
        <a:lnSpc>
          <a:spcPct val="100000"/>
        </a:lnSpc>
        <a:spcBef>
          <a:spcPct val="0"/>
        </a:spcBef>
        <a:spcAft>
          <a:spcPct val="0"/>
        </a:spcAft>
        <a:buNone/>
        <a:defRPr sz="1800">
          <a:solidFill>
            <a:srgbClr val="000000"/>
          </a:solidFill>
          <a:latin typeface="Arial" charset="0"/>
        </a:defRPr>
      </a:lvl1pPr>
      <a:lvl2pPr marL="457200" indent="0" algn="l" rtl="0" eaLnBrk="1" fontAlgn="base" hangingPunct="1">
        <a:lnSpc>
          <a:spcPct val="100000"/>
        </a:lnSpc>
        <a:spcBef>
          <a:spcPct val="0"/>
        </a:spcBef>
        <a:spcAft>
          <a:spcPct val="0"/>
        </a:spcAft>
        <a:buNone/>
        <a:defRPr sz="1800">
          <a:solidFill>
            <a:srgbClr val="000000"/>
          </a:solidFill>
          <a:latin typeface="Arial" charset="0"/>
        </a:defRPr>
      </a:lvl2pPr>
      <a:lvl3pPr marL="914400" indent="0" algn="l" rtl="0" eaLnBrk="1" fontAlgn="base" hangingPunct="1">
        <a:lnSpc>
          <a:spcPct val="100000"/>
        </a:lnSpc>
        <a:spcBef>
          <a:spcPct val="0"/>
        </a:spcBef>
        <a:spcAft>
          <a:spcPct val="0"/>
        </a:spcAft>
        <a:buNone/>
        <a:defRPr sz="1800">
          <a:solidFill>
            <a:srgbClr val="000000"/>
          </a:solidFill>
          <a:latin typeface="Arial" charset="0"/>
        </a:defRPr>
      </a:lvl3pPr>
      <a:lvl4pPr marL="1371600" indent="0" algn="l" rtl="0" eaLnBrk="1" fontAlgn="base" hangingPunct="1">
        <a:lnSpc>
          <a:spcPct val="100000"/>
        </a:lnSpc>
        <a:spcBef>
          <a:spcPct val="0"/>
        </a:spcBef>
        <a:spcAft>
          <a:spcPct val="0"/>
        </a:spcAft>
        <a:buNone/>
        <a:defRPr sz="1800">
          <a:solidFill>
            <a:srgbClr val="000000"/>
          </a:solidFill>
          <a:latin typeface="Arial" charset="0"/>
        </a:defRPr>
      </a:lvl4pPr>
      <a:lvl5pPr marL="1828800" indent="0" algn="l" rtl="0" eaLnBrk="1" fontAlgn="base" hangingPunct="1">
        <a:lnSpc>
          <a:spcPct val="100000"/>
        </a:lnSpc>
        <a:spcBef>
          <a:spcPct val="0"/>
        </a:spcBef>
        <a:spcAft>
          <a:spcPct val="0"/>
        </a:spcAft>
        <a:buNone/>
        <a:defRPr sz="1800">
          <a:solidFill>
            <a:srgbClr val="000000"/>
          </a:solidFill>
          <a:latin typeface="Arial" charset="0"/>
        </a:defRPr>
      </a:lvl5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33"/>
        </a:solidFill>
        <a:effectLst/>
      </p:bgPr>
    </p:bg>
    <p:spTree>
      <p:nvGrpSpPr>
        <p:cNvPr id="1" name=""/>
        <p:cNvGrpSpPr/>
        <p:nvPr/>
      </p:nvGrpSpPr>
      <p:grpSpPr>
        <a:xfrm>
          <a:off x="0" y="0"/>
          <a:ext cx="0" cy="0"/>
          <a:chOff x="0" y="0"/>
          <a:chExt cx="0" cy="0"/>
        </a:xfrm>
      </p:grpSpPr>
      <p:pic>
        <p:nvPicPr>
          <p:cNvPr id="1026" name="Picture 11"/>
          <p:cNvPicPr preferRelativeResize="0">
            <a:picLocks noChangeAspect="1" noChangeArrowheads="1"/>
          </p:cNvPicPr>
          <p:nvPr/>
        </p:nvPicPr>
        <p:blipFill>
          <a:blip r:embed="rId16" cstate="print"/>
          <a:srcRect/>
          <a:stretch>
            <a:fillRect/>
          </a:stretch>
        </p:blipFill>
        <p:spPr bwMode="auto">
          <a:xfrm>
            <a:off x="0" y="150813"/>
            <a:ext cx="9140825" cy="609600"/>
          </a:xfrm>
          <a:prstGeom prst="rect">
            <a:avLst/>
          </a:prstGeom>
          <a:noFill/>
          <a:ln w="9525">
            <a:noFill/>
            <a:miter lim="800000"/>
            <a:headEnd/>
            <a:tailEnd/>
          </a:ln>
        </p:spPr>
      </p:pic>
      <p:sp>
        <p:nvSpPr>
          <p:cNvPr id="1027" name="Rectangle 12"/>
          <p:cNvSpPr>
            <a:spLocks noChangeArrowheads="1"/>
          </p:cNvSpPr>
          <p:nvPr/>
        </p:nvSpPr>
        <p:spPr bwMode="auto">
          <a:xfrm>
            <a:off x="0" y="0"/>
            <a:ext cx="9144000" cy="152400"/>
          </a:xfrm>
          <a:prstGeom prst="rect">
            <a:avLst/>
          </a:prstGeom>
          <a:solidFill>
            <a:srgbClr val="133261"/>
          </a:solidFill>
          <a:ln w="9525">
            <a:noFill/>
            <a:miter lim="800000"/>
            <a:headEnd/>
            <a:tailEnd/>
          </a:ln>
        </p:spPr>
        <p:txBody>
          <a:bodyPr wrap="none" anchor="ctr"/>
          <a:lstStyle/>
          <a:p>
            <a:pPr eaLnBrk="0" hangingPunct="0">
              <a:defRPr/>
            </a:pPr>
            <a:endParaRPr lang="nl-NL">
              <a:latin typeface="Palatino"/>
              <a:cs typeface="Arial" pitchFamily="34" charset="0"/>
            </a:endParaRPr>
          </a:p>
        </p:txBody>
      </p:sp>
      <p:sp>
        <p:nvSpPr>
          <p:cNvPr id="1028" name="Rectangle 2"/>
          <p:cNvSpPr>
            <a:spLocks noGrp="1" noChangeArrowheads="1"/>
          </p:cNvSpPr>
          <p:nvPr>
            <p:ph type="title"/>
          </p:nvPr>
        </p:nvSpPr>
        <p:spPr bwMode="auto">
          <a:xfrm>
            <a:off x="809625" y="122238"/>
            <a:ext cx="8001000" cy="639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Rectangle 3"/>
          <p:cNvSpPr>
            <a:spLocks noGrp="1" noChangeArrowheads="1"/>
          </p:cNvSpPr>
          <p:nvPr>
            <p:ph type="body" idx="1"/>
          </p:nvPr>
        </p:nvSpPr>
        <p:spPr bwMode="auto">
          <a:xfrm>
            <a:off x="685800" y="1295400"/>
            <a:ext cx="8153400" cy="510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0" y="64008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200">
                <a:solidFill>
                  <a:schemeClr val="bg1"/>
                </a:solidFill>
                <a:latin typeface="Palatino"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2133600" y="6400800"/>
            <a:ext cx="3886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chemeClr val="bg1"/>
                </a:solidFill>
                <a:latin typeface="Palatino"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400800"/>
            <a:ext cx="2209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chemeClr val="bg1"/>
                </a:solidFill>
                <a:latin typeface="Palatino" pitchFamily="18" charset="0"/>
                <a:cs typeface="+mn-cs"/>
              </a:defRPr>
            </a:lvl1pPr>
          </a:lstStyle>
          <a:p>
            <a:pPr>
              <a:defRPr/>
            </a:pPr>
            <a:fld id="{C42C8BF7-9E48-4875-8C83-C4EE7F93A0B9}" type="slidenum">
              <a:rPr lang="en-US"/>
              <a:pPr>
                <a:defRPr/>
              </a:pPr>
              <a:t>‹nr.›</a:t>
            </a:fld>
            <a:endParaRPr lang="en-US" sz="1400"/>
          </a:p>
        </p:txBody>
      </p:sp>
    </p:spTree>
    <p:extLst>
      <p:ext uri="{BB962C8B-B14F-4D97-AF65-F5344CB8AC3E}">
        <p14:creationId xmlns:p14="http://schemas.microsoft.com/office/powerpoint/2010/main" val="200988502"/>
      </p:ext>
    </p:extLst>
  </p:cSld>
  <p:clrMap bg1="lt1" tx1="dk1" bg2="lt2" tx2="dk2" accent1="accent1" accent2="accent2" accent3="accent3" accent4="accent4" accent5="accent5" accent6="accent6" hlink="hlink" folHlink="folHlink"/>
  <p:sldLayoutIdLst>
    <p:sldLayoutId id="2147489114" r:id="rId1"/>
    <p:sldLayoutId id="2147489115" r:id="rId2"/>
    <p:sldLayoutId id="2147489116" r:id="rId3"/>
    <p:sldLayoutId id="2147489117" r:id="rId4"/>
    <p:sldLayoutId id="2147489118" r:id="rId5"/>
    <p:sldLayoutId id="2147489119" r:id="rId6"/>
    <p:sldLayoutId id="2147489120" r:id="rId7"/>
    <p:sldLayoutId id="2147489121" r:id="rId8"/>
    <p:sldLayoutId id="2147489122" r:id="rId9"/>
    <p:sldLayoutId id="2147489123" r:id="rId10"/>
    <p:sldLayoutId id="2147489124" r:id="rId11"/>
    <p:sldLayoutId id="2147489125" r:id="rId12"/>
    <p:sldLayoutId id="2147489126" r:id="rId13"/>
    <p:sldLayoutId id="2147489127" r:id="rId14"/>
  </p:sldLayoutIdLst>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Arial Narrow" pitchFamily="34" charset="0"/>
        </a:defRPr>
      </a:lvl2pPr>
      <a:lvl3pPr algn="l" rtl="0" eaLnBrk="0" fontAlgn="base" hangingPunct="0">
        <a:spcBef>
          <a:spcPct val="0"/>
        </a:spcBef>
        <a:spcAft>
          <a:spcPct val="0"/>
        </a:spcAft>
        <a:defRPr sz="2400" b="1">
          <a:solidFill>
            <a:schemeClr val="bg1"/>
          </a:solidFill>
          <a:latin typeface="Arial Narrow" pitchFamily="34" charset="0"/>
        </a:defRPr>
      </a:lvl3pPr>
      <a:lvl4pPr algn="l" rtl="0" eaLnBrk="0" fontAlgn="base" hangingPunct="0">
        <a:spcBef>
          <a:spcPct val="0"/>
        </a:spcBef>
        <a:spcAft>
          <a:spcPct val="0"/>
        </a:spcAft>
        <a:defRPr sz="2400" b="1">
          <a:solidFill>
            <a:schemeClr val="bg1"/>
          </a:solidFill>
          <a:latin typeface="Arial Narrow" pitchFamily="34" charset="0"/>
        </a:defRPr>
      </a:lvl4pPr>
      <a:lvl5pPr algn="l" rtl="0" eaLnBrk="0" fontAlgn="base" hangingPunct="0">
        <a:spcBef>
          <a:spcPct val="0"/>
        </a:spcBef>
        <a:spcAft>
          <a:spcPct val="0"/>
        </a:spcAft>
        <a:defRPr sz="2400" b="1">
          <a:solidFill>
            <a:schemeClr val="bg1"/>
          </a:solidFill>
          <a:latin typeface="Arial Narrow" pitchFamily="34" charset="0"/>
        </a:defRPr>
      </a:lvl5pPr>
      <a:lvl6pPr marL="457200" algn="l" rtl="0" fontAlgn="base">
        <a:spcBef>
          <a:spcPct val="0"/>
        </a:spcBef>
        <a:spcAft>
          <a:spcPct val="0"/>
        </a:spcAft>
        <a:defRPr sz="2400" b="1">
          <a:solidFill>
            <a:schemeClr val="bg1"/>
          </a:solidFill>
          <a:latin typeface="Arial Narrow" pitchFamily="34" charset="0"/>
        </a:defRPr>
      </a:lvl6pPr>
      <a:lvl7pPr marL="914400" algn="l" rtl="0" fontAlgn="base">
        <a:spcBef>
          <a:spcPct val="0"/>
        </a:spcBef>
        <a:spcAft>
          <a:spcPct val="0"/>
        </a:spcAft>
        <a:defRPr sz="2400" b="1">
          <a:solidFill>
            <a:schemeClr val="bg1"/>
          </a:solidFill>
          <a:latin typeface="Arial Narrow" pitchFamily="34" charset="0"/>
        </a:defRPr>
      </a:lvl7pPr>
      <a:lvl8pPr marL="1371600" algn="l" rtl="0" fontAlgn="base">
        <a:spcBef>
          <a:spcPct val="0"/>
        </a:spcBef>
        <a:spcAft>
          <a:spcPct val="0"/>
        </a:spcAft>
        <a:defRPr sz="2400" b="1">
          <a:solidFill>
            <a:schemeClr val="bg1"/>
          </a:solidFill>
          <a:latin typeface="Arial Narrow" pitchFamily="34" charset="0"/>
        </a:defRPr>
      </a:lvl8pPr>
      <a:lvl9pPr marL="1828800" algn="l" rtl="0" fontAlgn="base">
        <a:spcBef>
          <a:spcPct val="0"/>
        </a:spcBef>
        <a:spcAft>
          <a:spcPct val="0"/>
        </a:spcAft>
        <a:defRPr sz="2400" b="1">
          <a:solidFill>
            <a:schemeClr val="bg1"/>
          </a:solidFill>
          <a:latin typeface="Arial Narrow" pitchFamily="34" charset="0"/>
        </a:defRPr>
      </a:lvl9pPr>
    </p:titleStyle>
    <p:bodyStyle>
      <a:lvl1pPr marL="342900" indent="-342900" algn="l" rtl="0" eaLnBrk="0" fontAlgn="base" hangingPunct="0">
        <a:lnSpc>
          <a:spcPct val="80000"/>
        </a:lnSpc>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lnSpc>
          <a:spcPct val="80000"/>
        </a:lnSpc>
        <a:spcBef>
          <a:spcPct val="20000"/>
        </a:spcBef>
        <a:spcAft>
          <a:spcPct val="0"/>
        </a:spcAft>
        <a:buChar char="–"/>
        <a:defRPr sz="2400">
          <a:solidFill>
            <a:schemeClr val="bg1"/>
          </a:solidFill>
          <a:latin typeface="+mn-lt"/>
        </a:defRPr>
      </a:lvl2pPr>
      <a:lvl3pPr marL="1143000" indent="-228600" algn="l" rtl="0" eaLnBrk="0" fontAlgn="base" hangingPunct="0">
        <a:lnSpc>
          <a:spcPct val="80000"/>
        </a:lnSpc>
        <a:spcBef>
          <a:spcPct val="20000"/>
        </a:spcBef>
        <a:spcAft>
          <a:spcPct val="0"/>
        </a:spcAft>
        <a:buChar char="•"/>
        <a:defRPr sz="2400">
          <a:solidFill>
            <a:schemeClr val="bg1"/>
          </a:solidFill>
          <a:latin typeface="+mn-lt"/>
        </a:defRPr>
      </a:lvl3pPr>
      <a:lvl4pPr marL="1562100" indent="-228600" algn="l" rtl="0" eaLnBrk="0" fontAlgn="base" hangingPunct="0">
        <a:lnSpc>
          <a:spcPct val="80000"/>
        </a:lnSpc>
        <a:spcBef>
          <a:spcPct val="20000"/>
        </a:spcBef>
        <a:spcAft>
          <a:spcPct val="0"/>
        </a:spcAft>
        <a:buChar char="–"/>
        <a:defRPr sz="2400">
          <a:solidFill>
            <a:schemeClr val="bg1"/>
          </a:solidFill>
          <a:latin typeface="+mn-lt"/>
        </a:defRPr>
      </a:lvl4pPr>
      <a:lvl5pPr marL="1981200" indent="-228600" algn="l" rtl="0" eaLnBrk="0" fontAlgn="base" hangingPunct="0">
        <a:lnSpc>
          <a:spcPct val="80000"/>
        </a:lnSpc>
        <a:spcBef>
          <a:spcPct val="20000"/>
        </a:spcBef>
        <a:spcAft>
          <a:spcPct val="0"/>
        </a:spcAft>
        <a:buChar char="»"/>
        <a:defRPr sz="2400">
          <a:solidFill>
            <a:schemeClr val="bg1"/>
          </a:solidFill>
          <a:latin typeface="+mn-lt"/>
        </a:defRPr>
      </a:lvl5pPr>
      <a:lvl6pPr marL="2438400" indent="-228600" algn="l" rtl="0" fontAlgn="base">
        <a:lnSpc>
          <a:spcPct val="80000"/>
        </a:lnSpc>
        <a:spcBef>
          <a:spcPct val="20000"/>
        </a:spcBef>
        <a:spcAft>
          <a:spcPct val="0"/>
        </a:spcAft>
        <a:buChar char="»"/>
        <a:defRPr sz="2400">
          <a:solidFill>
            <a:schemeClr val="bg1"/>
          </a:solidFill>
          <a:latin typeface="+mn-lt"/>
        </a:defRPr>
      </a:lvl6pPr>
      <a:lvl7pPr marL="2895600" indent="-228600" algn="l" rtl="0" fontAlgn="base">
        <a:lnSpc>
          <a:spcPct val="80000"/>
        </a:lnSpc>
        <a:spcBef>
          <a:spcPct val="20000"/>
        </a:spcBef>
        <a:spcAft>
          <a:spcPct val="0"/>
        </a:spcAft>
        <a:buChar char="»"/>
        <a:defRPr sz="2400">
          <a:solidFill>
            <a:schemeClr val="bg1"/>
          </a:solidFill>
          <a:latin typeface="+mn-lt"/>
        </a:defRPr>
      </a:lvl7pPr>
      <a:lvl8pPr marL="3352800" indent="-228600" algn="l" rtl="0" fontAlgn="base">
        <a:lnSpc>
          <a:spcPct val="80000"/>
        </a:lnSpc>
        <a:spcBef>
          <a:spcPct val="20000"/>
        </a:spcBef>
        <a:spcAft>
          <a:spcPct val="0"/>
        </a:spcAft>
        <a:buChar char="»"/>
        <a:defRPr sz="2400">
          <a:solidFill>
            <a:schemeClr val="bg1"/>
          </a:solidFill>
          <a:latin typeface="+mn-lt"/>
        </a:defRPr>
      </a:lvl8pPr>
      <a:lvl9pPr marL="3810000" indent="-228600" algn="l" rtl="0" fontAlgn="base">
        <a:lnSpc>
          <a:spcPct val="80000"/>
        </a:lnSpc>
        <a:spcBef>
          <a:spcPct val="20000"/>
        </a:spcBef>
        <a:spcAft>
          <a:spcPct val="0"/>
        </a:spcAft>
        <a:buChar char="»"/>
        <a:defRPr sz="2400">
          <a:solidFill>
            <a:schemeClr val="bg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Afbeelding 2049"/>
          <p:cNvPicPr>
            <a:picLocks noChangeAspect="1"/>
          </p:cNvPicPr>
          <p:nvPr/>
        </p:nvPicPr>
        <p:blipFill>
          <a:blip r:embed="rId3">
            <a:extLst/>
          </a:blip>
          <a:srcRect b="7128"/>
          <a:stretch>
            <a:fillRect/>
          </a:stretch>
        </p:blipFill>
        <p:spPr>
          <a:xfrm>
            <a:off x="-18116" y="-6350"/>
            <a:ext cx="9140825" cy="6858000"/>
          </a:xfrm>
          <a:prstGeom prst="rect">
            <a:avLst/>
          </a:prstGeom>
          <a:noFill/>
          <a:ln>
            <a:noFill/>
          </a:ln>
        </p:spPr>
      </p:pic>
      <p:pic>
        <p:nvPicPr>
          <p:cNvPr id="2051" name="Afbeelding 2050"/>
          <p:cNvPicPr>
            <a:picLocks noChangeAspect="1"/>
          </p:cNvPicPr>
          <p:nvPr/>
        </p:nvPicPr>
        <p:blipFill>
          <a:blip r:embed="rId4">
            <a:extLst/>
          </a:blip>
          <a:srcRect r="18579" b="38519"/>
          <a:stretch>
            <a:fillRect/>
          </a:stretch>
        </p:blipFill>
        <p:spPr>
          <a:xfrm>
            <a:off x="4267200" y="1670050"/>
            <a:ext cx="4876800" cy="5181600"/>
          </a:xfrm>
          <a:prstGeom prst="rect">
            <a:avLst/>
          </a:prstGeom>
          <a:noFill/>
          <a:ln>
            <a:noFill/>
          </a:ln>
        </p:spPr>
      </p:pic>
      <p:sp>
        <p:nvSpPr>
          <p:cNvPr id="2053" name="Titel 2052"/>
          <p:cNvSpPr>
            <a:spLocks noGrp="1"/>
          </p:cNvSpPr>
          <p:nvPr>
            <p:ph type="ctrTitle" idx="4294967295"/>
          </p:nvPr>
        </p:nvSpPr>
        <p:spPr>
          <a:xfrm>
            <a:off x="1708150" y="2133600"/>
            <a:ext cx="6629400" cy="914400"/>
          </a:xfrm>
          <a:ln/>
        </p:spPr>
        <p:txBody>
          <a:bodyPr wrap="square" lIns="91440" tIns="45720" rIns="91440" bIns="45720" anchor="ctr"/>
          <a:lstStyle>
            <a:lvl1pPr>
              <a:defRPr/>
            </a:lvl1pPr>
          </a:lstStyle>
          <a:p>
            <a:br>
              <a:rPr lang="nl-NL" noProof="0" dirty="0"/>
            </a:br>
            <a:endParaRPr lang="nl-NL" noProof="0" dirty="0"/>
          </a:p>
        </p:txBody>
      </p:sp>
      <p:sp>
        <p:nvSpPr>
          <p:cNvPr id="2054" name="Ondertitel 2053"/>
          <p:cNvSpPr>
            <a:spLocks noGrp="1"/>
          </p:cNvSpPr>
          <p:nvPr>
            <p:ph type="subTitle" idx="4294967295"/>
          </p:nvPr>
        </p:nvSpPr>
        <p:spPr>
          <a:xfrm>
            <a:off x="1115616" y="2510403"/>
            <a:ext cx="6732549" cy="1375530"/>
          </a:xfrm>
          <a:ln/>
        </p:spPr>
        <p:txBody>
          <a:bodyPr wrap="square" lIns="91440" tIns="45720" rIns="91440" bIns="45720" anchor="ctr"/>
          <a:lstStyle>
            <a:lvl1pPr marL="0" algn="ctr">
              <a:buNone/>
              <a:defRPr/>
            </a:lvl1pPr>
            <a:lvl2pPr marL="457200" algn="ctr">
              <a:buNone/>
              <a:defRPr/>
            </a:lvl2pPr>
            <a:lvl3pPr marL="914400" algn="ctr">
              <a:buNone/>
              <a:defRPr/>
            </a:lvl3pPr>
            <a:lvl4pPr marL="1333500" algn="ctr">
              <a:buNone/>
              <a:defRPr/>
            </a:lvl4pPr>
            <a:lvl5pPr marL="1752600" algn="ctr">
              <a:buNone/>
              <a:defRPr/>
            </a:lvl5pPr>
          </a:lstStyle>
          <a:p>
            <a:endParaRPr lang="nl-NL" noProof="0" dirty="0"/>
          </a:p>
          <a:p>
            <a:r>
              <a:rPr lang="nl-NL" sz="2000" noProof="0" dirty="0">
                <a:solidFill>
                  <a:srgbClr val="FFC000"/>
                </a:solidFill>
              </a:rPr>
              <a:t>Het belang van registers, infrastructuur en </a:t>
            </a:r>
          </a:p>
          <a:p>
            <a:r>
              <a:rPr lang="nl-NL" sz="2000" noProof="0" dirty="0">
                <a:solidFill>
                  <a:srgbClr val="FFC000"/>
                </a:solidFill>
              </a:rPr>
              <a:t>(</a:t>
            </a:r>
            <a:r>
              <a:rPr lang="nl-NL" sz="2000" noProof="0" dirty="0" err="1">
                <a:solidFill>
                  <a:srgbClr val="FFC000"/>
                </a:solidFill>
              </a:rPr>
              <a:t>inter</a:t>
            </a:r>
            <a:r>
              <a:rPr lang="nl-NL" sz="2000" noProof="0" dirty="0">
                <a:solidFill>
                  <a:srgbClr val="FFC000"/>
                </a:solidFill>
              </a:rPr>
              <a:t>)nationale </a:t>
            </a:r>
            <a:r>
              <a:rPr lang="nl-NL" sz="2000" dirty="0">
                <a:solidFill>
                  <a:srgbClr val="FFC000"/>
                </a:solidFill>
              </a:rPr>
              <a:t>samenwerking </a:t>
            </a:r>
          </a:p>
          <a:p>
            <a:r>
              <a:rPr lang="nl-NL" sz="2000" dirty="0">
                <a:solidFill>
                  <a:srgbClr val="FFC000"/>
                </a:solidFill>
              </a:rPr>
              <a:t>voor toegang tot innovatieve medicijnen </a:t>
            </a:r>
            <a:endParaRPr lang="nl-NL" sz="2000" noProof="0" dirty="0">
              <a:solidFill>
                <a:srgbClr val="FFC000"/>
              </a:solidFill>
            </a:endParaRPr>
          </a:p>
          <a:p>
            <a:endParaRPr lang="nl-NL" noProof="0" dirty="0"/>
          </a:p>
          <a:p>
            <a:pPr algn="l"/>
            <a:r>
              <a:rPr lang="nl-NL" altLang="en-US" sz="1600" noProof="0" dirty="0">
                <a:solidFill>
                  <a:schemeClr val="bg1">
                    <a:lumMod val="75000"/>
                  </a:schemeClr>
                </a:solidFill>
                <a:ea typeface="SimSun" charset="-122"/>
              </a:rPr>
              <a:t>Almere, </a:t>
            </a:r>
            <a:r>
              <a:rPr lang="nl-NL" altLang="en-US" sz="1600" dirty="0">
                <a:solidFill>
                  <a:schemeClr val="bg1">
                    <a:lumMod val="75000"/>
                  </a:schemeClr>
                </a:solidFill>
                <a:ea typeface="SimSun" charset="-122"/>
              </a:rPr>
              <a:t>16 juni </a:t>
            </a:r>
            <a:r>
              <a:rPr lang="nl-NL" altLang="en-US" sz="1600" noProof="0" dirty="0">
                <a:solidFill>
                  <a:schemeClr val="bg1">
                    <a:lumMod val="75000"/>
                  </a:schemeClr>
                </a:solidFill>
                <a:ea typeface="SimSun" charset="-122"/>
              </a:rPr>
              <a:t>2017</a:t>
            </a:r>
          </a:p>
          <a:p>
            <a:pPr algn="l"/>
            <a:endParaRPr lang="nl-NL" altLang="en-US" sz="2000" noProof="0" dirty="0">
              <a:solidFill>
                <a:schemeClr val="bg1">
                  <a:lumMod val="75000"/>
                </a:schemeClr>
              </a:solidFill>
              <a:ea typeface="SimSun" charset="-122"/>
            </a:endParaRPr>
          </a:p>
          <a:p>
            <a:pPr algn="l"/>
            <a:r>
              <a:rPr lang="nl-NL" altLang="en-US" sz="1600" noProof="0" dirty="0">
                <a:solidFill>
                  <a:schemeClr val="bg1">
                    <a:lumMod val="75000"/>
                  </a:schemeClr>
                </a:solidFill>
                <a:ea typeface="SimSun" charset="-122"/>
              </a:rPr>
              <a:t>Dr. Cor Oosterwijk </a:t>
            </a:r>
          </a:p>
          <a:p>
            <a:pPr algn="l"/>
            <a:r>
              <a:rPr lang="nl-NL" altLang="en-US" sz="1600" noProof="0" dirty="0">
                <a:solidFill>
                  <a:schemeClr val="bg1">
                    <a:lumMod val="75000"/>
                  </a:schemeClr>
                </a:solidFill>
                <a:ea typeface="SimSun" charset="-122"/>
              </a:rPr>
              <a:t>Directeur VSOP</a:t>
            </a:r>
          </a:p>
        </p:txBody>
      </p:sp>
      <p:sp>
        <p:nvSpPr>
          <p:cNvPr id="2" name="Rechthoek 1"/>
          <p:cNvSpPr/>
          <p:nvPr/>
        </p:nvSpPr>
        <p:spPr>
          <a:xfrm>
            <a:off x="1809788" y="899786"/>
            <a:ext cx="7020321" cy="432048"/>
          </a:xfrm>
          <a:prstGeom prst="rect">
            <a:avLst/>
          </a:prstGeom>
          <a:solidFill>
            <a:srgbClr val="133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8" name="Tekstvak 7"/>
          <p:cNvSpPr txBox="1"/>
          <p:nvPr/>
        </p:nvSpPr>
        <p:spPr>
          <a:xfrm>
            <a:off x="1864034" y="870169"/>
            <a:ext cx="7310018" cy="400110"/>
          </a:xfrm>
          <a:prstGeom prst="rect">
            <a:avLst/>
          </a:prstGeom>
          <a:noFill/>
        </p:spPr>
        <p:txBody>
          <a:bodyPr wrap="square">
            <a:spAutoFit/>
          </a:bodyPr>
          <a:lstStyle/>
          <a:p>
            <a:pPr>
              <a:defRPr/>
            </a:pPr>
            <a:r>
              <a:rPr lang="nl-NL" sz="2000" b="1" spc="300" dirty="0">
                <a:solidFill>
                  <a:srgbClr val="FFC000"/>
                </a:solidFill>
                <a:latin typeface="Arial Narrow" panose="020B0606020202030204" pitchFamily="34" charset="0"/>
                <a:cs typeface="Arial" panose="020B0604020202020204" pitchFamily="34" charset="0"/>
              </a:rPr>
              <a:t>VOOR ZELDZAME EN GENETISCHE AANDOENINGEN</a:t>
            </a:r>
          </a:p>
        </p:txBody>
      </p:sp>
      <p:sp>
        <p:nvSpPr>
          <p:cNvPr id="4" name="Rechthoek 3"/>
          <p:cNvSpPr/>
          <p:nvPr/>
        </p:nvSpPr>
        <p:spPr>
          <a:xfrm>
            <a:off x="4437187" y="3198168"/>
            <a:ext cx="269626" cy="461665"/>
          </a:xfrm>
          <a:prstGeom prst="rect">
            <a:avLst/>
          </a:prstGeom>
        </p:spPr>
        <p:txBody>
          <a:bodyPr wrap="none">
            <a:spAutoFit/>
          </a:bodyPr>
          <a:lstStyle/>
          <a:p>
            <a:r>
              <a:rPr lang="nl-NL" dirty="0"/>
              <a:t> </a:t>
            </a:r>
          </a:p>
        </p:txBody>
      </p:sp>
    </p:spTree>
    <p:extLst>
      <p:ext uri="{BB962C8B-B14F-4D97-AF65-F5344CB8AC3E}">
        <p14:creationId xmlns:p14="http://schemas.microsoft.com/office/powerpoint/2010/main" val="390898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FFC000"/>
                </a:solidFill>
              </a:rPr>
              <a:t>Van expertisecentra naar Europese expertisenetwerken</a:t>
            </a:r>
            <a:endParaRPr lang="nl-NL" dirty="0"/>
          </a:p>
        </p:txBody>
      </p:sp>
      <p:pic>
        <p:nvPicPr>
          <p:cNvPr id="4" name="Tijdelijke aanduiding voor inhoud 3"/>
          <p:cNvPicPr>
            <a:picLocks noGrp="1" noChangeAspect="1"/>
          </p:cNvPicPr>
          <p:nvPr>
            <p:ph idx="1"/>
          </p:nvPr>
        </p:nvPicPr>
        <p:blipFill>
          <a:blip r:embed="rId2"/>
          <a:stretch>
            <a:fillRect/>
          </a:stretch>
        </p:blipFill>
        <p:spPr>
          <a:xfrm>
            <a:off x="758718" y="702771"/>
            <a:ext cx="6696744" cy="4926891"/>
          </a:xfrm>
          <a:prstGeom prst="rect">
            <a:avLst/>
          </a:prstGeom>
        </p:spPr>
      </p:pic>
      <p:sp>
        <p:nvSpPr>
          <p:cNvPr id="5" name="Rechthoek 4"/>
          <p:cNvSpPr/>
          <p:nvPr/>
        </p:nvSpPr>
        <p:spPr>
          <a:xfrm>
            <a:off x="467544" y="5661248"/>
            <a:ext cx="8424936" cy="830997"/>
          </a:xfrm>
          <a:prstGeom prst="rect">
            <a:avLst/>
          </a:prstGeom>
        </p:spPr>
        <p:txBody>
          <a:bodyPr wrap="square">
            <a:spAutoFit/>
          </a:bodyPr>
          <a:lstStyle/>
          <a:p>
            <a:pPr>
              <a:spcAft>
                <a:spcPts val="0"/>
              </a:spcAft>
            </a:pPr>
            <a:r>
              <a:rPr lang="nl-NL" sz="1600"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http://ec.europa.eu/health/ern/policy_en</a:t>
            </a:r>
            <a:r>
              <a:rPr lang="nl-NL"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nl-NL" sz="1600"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http://www.eurordis.org/content/about-european-reference-networks</a:t>
            </a:r>
            <a:r>
              <a:rPr lang="nl-NL"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br>
              <a:rPr lang="nl-NL"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br>
            <a:r>
              <a:rPr lang="nl-NL" sz="1600"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http://www.rd-action.eu/european-reference-networks-erns/coordination-of-rare-disease-erns</a:t>
            </a:r>
            <a:r>
              <a:rPr lang="nl-NL"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669621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FFC000"/>
                </a:solidFill>
              </a:rPr>
              <a:t>24 ERN’s</a:t>
            </a:r>
          </a:p>
        </p:txBody>
      </p:sp>
      <p:sp>
        <p:nvSpPr>
          <p:cNvPr id="3" name="Tijdelijke aanduiding voor inhoud 2"/>
          <p:cNvSpPr>
            <a:spLocks noGrp="1"/>
          </p:cNvSpPr>
          <p:nvPr>
            <p:ph idx="1"/>
          </p:nvPr>
        </p:nvSpPr>
        <p:spPr>
          <a:xfrm>
            <a:off x="685799" y="1268760"/>
            <a:ext cx="8153400" cy="5105400"/>
          </a:xfrm>
        </p:spPr>
        <p:txBody>
          <a:bodyPr/>
          <a:lstStyle/>
          <a:p>
            <a:pPr>
              <a:buFont typeface="+mj-lt"/>
              <a:buAutoNum type="arabicPeriod"/>
            </a:pPr>
            <a:r>
              <a:rPr lang="nl-NL" sz="1400" dirty="0"/>
              <a:t>RN BOND 	 	</a:t>
            </a:r>
            <a:r>
              <a:rPr lang="nl-NL" sz="1400" dirty="0" err="1"/>
              <a:t>bone</a:t>
            </a:r>
            <a:r>
              <a:rPr lang="nl-NL" sz="1400" dirty="0"/>
              <a:t> disorders </a:t>
            </a:r>
          </a:p>
          <a:p>
            <a:pPr>
              <a:buFont typeface="+mj-lt"/>
              <a:buAutoNum type="arabicPeriod"/>
            </a:pPr>
            <a:r>
              <a:rPr lang="nl-NL" sz="1400" dirty="0"/>
              <a:t>ERN CRANIO 	 	</a:t>
            </a:r>
            <a:r>
              <a:rPr lang="nl-NL" sz="1400" dirty="0" err="1"/>
              <a:t>craniofacial</a:t>
            </a:r>
            <a:r>
              <a:rPr lang="nl-NL" sz="1400" dirty="0"/>
              <a:t> </a:t>
            </a:r>
            <a:r>
              <a:rPr lang="nl-NL" sz="1400" dirty="0" err="1"/>
              <a:t>anomalies</a:t>
            </a:r>
            <a:r>
              <a:rPr lang="nl-NL" sz="1400" dirty="0"/>
              <a:t> </a:t>
            </a:r>
            <a:r>
              <a:rPr lang="nl-NL" sz="1400" dirty="0" err="1"/>
              <a:t>and</a:t>
            </a:r>
            <a:r>
              <a:rPr lang="nl-NL" sz="1400" dirty="0"/>
              <a:t> </a:t>
            </a:r>
            <a:r>
              <a:rPr lang="nl-NL" sz="1400" dirty="0" err="1"/>
              <a:t>ear</a:t>
            </a:r>
            <a:r>
              <a:rPr lang="nl-NL" sz="1400" dirty="0"/>
              <a:t>, </a:t>
            </a:r>
            <a:r>
              <a:rPr lang="nl-NL" sz="1400" dirty="0" err="1"/>
              <a:t>nose</a:t>
            </a:r>
            <a:r>
              <a:rPr lang="nl-NL" sz="1400" dirty="0"/>
              <a:t> </a:t>
            </a:r>
            <a:r>
              <a:rPr lang="nl-NL" sz="1400" dirty="0" err="1"/>
              <a:t>and</a:t>
            </a:r>
            <a:r>
              <a:rPr lang="nl-NL" sz="1400" dirty="0"/>
              <a:t> </a:t>
            </a:r>
            <a:r>
              <a:rPr lang="nl-NL" sz="1400" dirty="0" err="1"/>
              <a:t>throat</a:t>
            </a:r>
            <a:r>
              <a:rPr lang="nl-NL" sz="1400" dirty="0"/>
              <a:t> </a:t>
            </a:r>
          </a:p>
          <a:p>
            <a:pPr>
              <a:buFont typeface="+mj-lt"/>
              <a:buAutoNum type="arabicPeriod"/>
            </a:pPr>
            <a:r>
              <a:rPr lang="nl-NL" sz="1400" dirty="0" err="1"/>
              <a:t>Endo</a:t>
            </a:r>
            <a:r>
              <a:rPr lang="nl-NL" sz="1400" dirty="0"/>
              <a:t>-ERN 	 	</a:t>
            </a:r>
            <a:r>
              <a:rPr lang="nl-NL" sz="1400" dirty="0" err="1"/>
              <a:t>endocrine</a:t>
            </a:r>
            <a:r>
              <a:rPr lang="nl-NL" sz="1400" dirty="0"/>
              <a:t> </a:t>
            </a:r>
            <a:r>
              <a:rPr lang="nl-NL" sz="1400" dirty="0" err="1"/>
              <a:t>conditions</a:t>
            </a:r>
            <a:r>
              <a:rPr lang="nl-NL" sz="1400" dirty="0"/>
              <a:t> </a:t>
            </a:r>
          </a:p>
          <a:p>
            <a:pPr>
              <a:buFont typeface="+mj-lt"/>
              <a:buAutoNum type="arabicPeriod"/>
            </a:pPr>
            <a:r>
              <a:rPr lang="nl-NL" sz="1400" dirty="0"/>
              <a:t>ERN </a:t>
            </a:r>
            <a:r>
              <a:rPr lang="nl-NL" sz="1400" dirty="0" err="1"/>
              <a:t>EpiCARE</a:t>
            </a:r>
            <a:r>
              <a:rPr lang="nl-NL" sz="1400" dirty="0"/>
              <a:t> 	 	</a:t>
            </a:r>
            <a:r>
              <a:rPr lang="nl-NL" sz="1400" dirty="0" err="1"/>
              <a:t>epilepsies</a:t>
            </a:r>
            <a:r>
              <a:rPr lang="nl-NL" sz="1400" dirty="0"/>
              <a:t> </a:t>
            </a:r>
          </a:p>
          <a:p>
            <a:pPr>
              <a:buFont typeface="+mj-lt"/>
              <a:buAutoNum type="arabicPeriod"/>
            </a:pPr>
            <a:r>
              <a:rPr lang="nl-NL" sz="1400" dirty="0" err="1"/>
              <a:t>ERKNet</a:t>
            </a:r>
            <a:r>
              <a:rPr lang="nl-NL" sz="1400" dirty="0"/>
              <a:t> 	 	</a:t>
            </a:r>
            <a:r>
              <a:rPr lang="nl-NL" sz="1400" dirty="0" err="1"/>
              <a:t>kidney</a:t>
            </a:r>
            <a:r>
              <a:rPr lang="nl-NL" sz="1400" dirty="0"/>
              <a:t> </a:t>
            </a:r>
            <a:r>
              <a:rPr lang="nl-NL" sz="1400" dirty="0" err="1"/>
              <a:t>diseases</a:t>
            </a:r>
            <a:endParaRPr lang="nl-NL" sz="1400" dirty="0"/>
          </a:p>
          <a:p>
            <a:pPr>
              <a:buFont typeface="+mj-lt"/>
              <a:buAutoNum type="arabicPeriod"/>
            </a:pPr>
            <a:r>
              <a:rPr lang="nl-NL" sz="1400" dirty="0"/>
              <a:t>ERN-RND 	 	</a:t>
            </a:r>
            <a:r>
              <a:rPr lang="nl-NL" sz="1400" dirty="0" err="1"/>
              <a:t>neurological</a:t>
            </a:r>
            <a:r>
              <a:rPr lang="nl-NL" sz="1400" dirty="0"/>
              <a:t> </a:t>
            </a:r>
            <a:r>
              <a:rPr lang="nl-NL" sz="1400" dirty="0" err="1"/>
              <a:t>diseases</a:t>
            </a:r>
            <a:r>
              <a:rPr lang="nl-NL" sz="1400" dirty="0"/>
              <a:t> </a:t>
            </a:r>
          </a:p>
          <a:p>
            <a:pPr>
              <a:buFont typeface="+mj-lt"/>
              <a:buAutoNum type="arabicPeriod"/>
            </a:pPr>
            <a:r>
              <a:rPr lang="nl-NL" sz="1400" dirty="0"/>
              <a:t>ERNICA 	 	</a:t>
            </a:r>
            <a:r>
              <a:rPr lang="nl-NL" sz="1400" dirty="0" err="1"/>
              <a:t>inherited</a:t>
            </a:r>
            <a:r>
              <a:rPr lang="nl-NL" sz="1400" dirty="0"/>
              <a:t> </a:t>
            </a:r>
            <a:r>
              <a:rPr lang="nl-NL" sz="1400" dirty="0" err="1"/>
              <a:t>and</a:t>
            </a:r>
            <a:r>
              <a:rPr lang="nl-NL" sz="1400" dirty="0"/>
              <a:t> </a:t>
            </a:r>
            <a:r>
              <a:rPr lang="nl-NL" sz="1400" dirty="0" err="1"/>
              <a:t>congenital</a:t>
            </a:r>
            <a:r>
              <a:rPr lang="nl-NL" sz="1400" dirty="0"/>
              <a:t> </a:t>
            </a:r>
            <a:r>
              <a:rPr lang="nl-NL" sz="1400" dirty="0" err="1"/>
              <a:t>anomalies</a:t>
            </a:r>
            <a:r>
              <a:rPr lang="nl-NL" sz="1400" dirty="0"/>
              <a:t> </a:t>
            </a:r>
          </a:p>
          <a:p>
            <a:pPr>
              <a:buFont typeface="+mj-lt"/>
              <a:buAutoNum type="arabicPeriod"/>
            </a:pPr>
            <a:r>
              <a:rPr lang="nl-NL" sz="1400" dirty="0"/>
              <a:t>ERN LUNG 		</a:t>
            </a:r>
            <a:r>
              <a:rPr lang="nl-NL" sz="1400" dirty="0" err="1"/>
              <a:t>respiratory</a:t>
            </a:r>
            <a:r>
              <a:rPr lang="nl-NL" sz="1400" dirty="0"/>
              <a:t> </a:t>
            </a:r>
            <a:r>
              <a:rPr lang="nl-NL" sz="1400" dirty="0" err="1"/>
              <a:t>diseases</a:t>
            </a:r>
            <a:r>
              <a:rPr lang="nl-NL" sz="1400" dirty="0"/>
              <a:t> </a:t>
            </a:r>
          </a:p>
          <a:p>
            <a:pPr>
              <a:buFont typeface="+mj-lt"/>
              <a:buAutoNum type="arabicPeriod"/>
            </a:pPr>
            <a:r>
              <a:rPr lang="nl-NL" sz="1400" dirty="0"/>
              <a:t>ERN Skin 	 	skin disorders </a:t>
            </a:r>
          </a:p>
          <a:p>
            <a:pPr>
              <a:buFont typeface="+mj-lt"/>
              <a:buAutoNum type="arabicPeriod"/>
            </a:pPr>
            <a:r>
              <a:rPr lang="nl-NL" sz="1400" dirty="0"/>
              <a:t>ERN EURACAN 	 	adult </a:t>
            </a:r>
            <a:r>
              <a:rPr lang="nl-NL" sz="1400" dirty="0" err="1"/>
              <a:t>cancers</a:t>
            </a:r>
            <a:r>
              <a:rPr lang="nl-NL" sz="1400" dirty="0"/>
              <a:t> </a:t>
            </a:r>
          </a:p>
          <a:p>
            <a:pPr>
              <a:buFont typeface="+mj-lt"/>
              <a:buAutoNum type="arabicPeriod"/>
            </a:pPr>
            <a:r>
              <a:rPr lang="nl-NL" sz="1400" dirty="0"/>
              <a:t>ERN </a:t>
            </a:r>
            <a:r>
              <a:rPr lang="nl-NL" sz="1400" dirty="0" err="1"/>
              <a:t>EuroBloodNet</a:t>
            </a:r>
            <a:r>
              <a:rPr lang="nl-NL" sz="1400" dirty="0"/>
              <a:t> 	</a:t>
            </a:r>
            <a:r>
              <a:rPr lang="nl-NL" sz="1400" dirty="0" err="1"/>
              <a:t>haematological</a:t>
            </a:r>
            <a:r>
              <a:rPr lang="nl-NL" sz="1400" dirty="0"/>
              <a:t> </a:t>
            </a:r>
            <a:r>
              <a:rPr lang="nl-NL" sz="1400" dirty="0" err="1"/>
              <a:t>diseases</a:t>
            </a:r>
            <a:r>
              <a:rPr lang="nl-NL" sz="1400" dirty="0"/>
              <a:t> </a:t>
            </a:r>
          </a:p>
          <a:p>
            <a:pPr>
              <a:buFont typeface="+mj-lt"/>
              <a:buAutoNum type="arabicPeriod"/>
            </a:pPr>
            <a:r>
              <a:rPr lang="nl-NL" sz="1400" dirty="0"/>
              <a:t>ERN </a:t>
            </a:r>
            <a:r>
              <a:rPr lang="nl-NL" sz="1400" dirty="0" err="1"/>
              <a:t>eUROGEN</a:t>
            </a:r>
            <a:r>
              <a:rPr lang="nl-NL" sz="1400" dirty="0"/>
              <a:t> 	 	</a:t>
            </a:r>
            <a:r>
              <a:rPr lang="nl-NL" sz="1400" dirty="0" err="1"/>
              <a:t>urogenital</a:t>
            </a:r>
            <a:r>
              <a:rPr lang="nl-NL" sz="1400" dirty="0"/>
              <a:t> </a:t>
            </a:r>
            <a:r>
              <a:rPr lang="nl-NL" sz="1400" dirty="0" err="1"/>
              <a:t>diseases</a:t>
            </a:r>
            <a:r>
              <a:rPr lang="nl-NL" sz="1400" dirty="0"/>
              <a:t> </a:t>
            </a:r>
            <a:r>
              <a:rPr lang="nl-NL" sz="1400" dirty="0" err="1"/>
              <a:t>and</a:t>
            </a:r>
            <a:r>
              <a:rPr lang="nl-NL" sz="1400" dirty="0"/>
              <a:t> </a:t>
            </a:r>
            <a:r>
              <a:rPr lang="nl-NL" sz="1400" dirty="0" err="1"/>
              <a:t>conditions</a:t>
            </a:r>
            <a:r>
              <a:rPr lang="nl-NL" sz="1400" dirty="0"/>
              <a:t> </a:t>
            </a:r>
          </a:p>
          <a:p>
            <a:pPr>
              <a:buFont typeface="+mj-lt"/>
              <a:buAutoNum type="arabicPeriod"/>
            </a:pPr>
            <a:r>
              <a:rPr lang="nl-NL" sz="1400" dirty="0"/>
              <a:t>ERN EURO-NMD 	 	</a:t>
            </a:r>
            <a:r>
              <a:rPr lang="nl-NL" sz="1400" dirty="0" err="1"/>
              <a:t>neuromuscular</a:t>
            </a:r>
            <a:r>
              <a:rPr lang="nl-NL" sz="1400" dirty="0"/>
              <a:t> </a:t>
            </a:r>
            <a:r>
              <a:rPr lang="nl-NL" sz="1400" dirty="0" err="1"/>
              <a:t>diseases</a:t>
            </a:r>
            <a:r>
              <a:rPr lang="nl-NL" sz="1400" dirty="0"/>
              <a:t> </a:t>
            </a:r>
          </a:p>
          <a:p>
            <a:pPr>
              <a:buFont typeface="+mj-lt"/>
              <a:buAutoNum type="arabicPeriod"/>
            </a:pPr>
            <a:r>
              <a:rPr lang="nl-NL" sz="1400" dirty="0"/>
              <a:t>ERN EYE 		</a:t>
            </a:r>
            <a:r>
              <a:rPr lang="nl-NL" sz="1400" dirty="0" err="1"/>
              <a:t>eye</a:t>
            </a:r>
            <a:r>
              <a:rPr lang="nl-NL" sz="1400" dirty="0"/>
              <a:t> </a:t>
            </a:r>
            <a:r>
              <a:rPr lang="nl-NL" sz="1400" dirty="0" err="1"/>
              <a:t>diseases</a:t>
            </a:r>
            <a:r>
              <a:rPr lang="nl-NL" sz="1400" dirty="0"/>
              <a:t> </a:t>
            </a:r>
          </a:p>
          <a:p>
            <a:pPr>
              <a:buFont typeface="+mj-lt"/>
              <a:buAutoNum type="arabicPeriod"/>
            </a:pPr>
            <a:r>
              <a:rPr lang="nl-NL" sz="1400" dirty="0"/>
              <a:t>ERN GENTURIS 	 	</a:t>
            </a:r>
            <a:r>
              <a:rPr lang="nl-NL" sz="1400" dirty="0" err="1"/>
              <a:t>genetic</a:t>
            </a:r>
            <a:r>
              <a:rPr lang="nl-NL" sz="1400" dirty="0"/>
              <a:t> </a:t>
            </a:r>
            <a:r>
              <a:rPr lang="nl-NL" sz="1400" dirty="0" err="1"/>
              <a:t>tumour</a:t>
            </a:r>
            <a:r>
              <a:rPr lang="nl-NL" sz="1400" dirty="0"/>
              <a:t> risk </a:t>
            </a:r>
            <a:r>
              <a:rPr lang="nl-NL" sz="1400" dirty="0" err="1"/>
              <a:t>syndromes</a:t>
            </a:r>
            <a:r>
              <a:rPr lang="nl-NL" sz="1400" dirty="0"/>
              <a:t> </a:t>
            </a:r>
          </a:p>
          <a:p>
            <a:pPr>
              <a:buFont typeface="+mj-lt"/>
              <a:buAutoNum type="arabicPeriod"/>
            </a:pPr>
            <a:r>
              <a:rPr lang="nl-NL" sz="1400" dirty="0"/>
              <a:t>ERN GUARD-HEART 	</a:t>
            </a:r>
            <a:r>
              <a:rPr lang="nl-NL" sz="1400" dirty="0" err="1"/>
              <a:t>diseases</a:t>
            </a:r>
            <a:r>
              <a:rPr lang="nl-NL" sz="1400" dirty="0"/>
              <a:t> of </a:t>
            </a:r>
            <a:r>
              <a:rPr lang="nl-NL" sz="1400" dirty="0" err="1"/>
              <a:t>the</a:t>
            </a:r>
            <a:r>
              <a:rPr lang="nl-NL" sz="1400" dirty="0"/>
              <a:t> </a:t>
            </a:r>
            <a:r>
              <a:rPr lang="nl-NL" sz="1400" dirty="0" err="1"/>
              <a:t>heart</a:t>
            </a:r>
            <a:r>
              <a:rPr lang="nl-NL" sz="1400" dirty="0"/>
              <a:t> </a:t>
            </a:r>
          </a:p>
          <a:p>
            <a:pPr>
              <a:buFont typeface="+mj-lt"/>
              <a:buAutoNum type="arabicPeriod"/>
            </a:pPr>
            <a:r>
              <a:rPr lang="nl-NL" sz="1400" dirty="0"/>
              <a:t>ERN ITHACA 	 	</a:t>
            </a:r>
            <a:r>
              <a:rPr lang="nl-NL" sz="1400" dirty="0" err="1"/>
              <a:t>congenital</a:t>
            </a:r>
            <a:r>
              <a:rPr lang="nl-NL" sz="1400" dirty="0"/>
              <a:t> </a:t>
            </a:r>
            <a:r>
              <a:rPr lang="nl-NL" sz="1400" dirty="0" err="1"/>
              <a:t>malformations</a:t>
            </a:r>
            <a:r>
              <a:rPr lang="nl-NL" sz="1400" dirty="0"/>
              <a:t> </a:t>
            </a:r>
            <a:r>
              <a:rPr lang="nl-NL" sz="1400" dirty="0" err="1"/>
              <a:t>and</a:t>
            </a:r>
            <a:r>
              <a:rPr lang="nl-NL" sz="1400" dirty="0"/>
              <a:t> rare </a:t>
            </a:r>
            <a:r>
              <a:rPr lang="nl-NL" sz="1400" dirty="0" err="1"/>
              <a:t>intellectual</a:t>
            </a:r>
            <a:r>
              <a:rPr lang="nl-NL" sz="1400" dirty="0"/>
              <a:t> </a:t>
            </a:r>
            <a:r>
              <a:rPr lang="nl-NL" sz="1400" dirty="0" err="1"/>
              <a:t>disability</a:t>
            </a:r>
            <a:r>
              <a:rPr lang="nl-NL" sz="1400" dirty="0"/>
              <a:t> </a:t>
            </a:r>
          </a:p>
          <a:p>
            <a:pPr>
              <a:buFont typeface="+mj-lt"/>
              <a:buAutoNum type="arabicPeriod"/>
            </a:pPr>
            <a:r>
              <a:rPr lang="nl-NL" sz="1400" dirty="0" err="1"/>
              <a:t>MetabERN</a:t>
            </a:r>
            <a:r>
              <a:rPr lang="nl-NL" sz="1400" dirty="0"/>
              <a:t> 	 	</a:t>
            </a:r>
            <a:r>
              <a:rPr lang="nl-NL" sz="1400" dirty="0" err="1"/>
              <a:t>hereditary</a:t>
            </a:r>
            <a:r>
              <a:rPr lang="nl-NL" sz="1400" dirty="0"/>
              <a:t> </a:t>
            </a:r>
            <a:r>
              <a:rPr lang="nl-NL" sz="1400" dirty="0" err="1"/>
              <a:t>metabolic</a:t>
            </a:r>
            <a:r>
              <a:rPr lang="nl-NL" sz="1400" dirty="0"/>
              <a:t> disorders </a:t>
            </a:r>
          </a:p>
          <a:p>
            <a:pPr>
              <a:buFont typeface="+mj-lt"/>
              <a:buAutoNum type="arabicPeriod"/>
            </a:pPr>
            <a:r>
              <a:rPr lang="nl-NL" sz="1400" dirty="0"/>
              <a:t>ERN </a:t>
            </a:r>
            <a:r>
              <a:rPr lang="nl-NL" sz="1400" dirty="0" err="1"/>
              <a:t>PaedCan</a:t>
            </a:r>
            <a:r>
              <a:rPr lang="nl-NL" sz="1400" dirty="0"/>
              <a:t> 	 	</a:t>
            </a:r>
            <a:r>
              <a:rPr lang="nl-NL" sz="1400" dirty="0" err="1"/>
              <a:t>paediatric</a:t>
            </a:r>
            <a:r>
              <a:rPr lang="nl-NL" sz="1400" dirty="0"/>
              <a:t> </a:t>
            </a:r>
            <a:r>
              <a:rPr lang="nl-NL" sz="1400" dirty="0" err="1"/>
              <a:t>cancer</a:t>
            </a:r>
            <a:r>
              <a:rPr lang="nl-NL" sz="1400" dirty="0"/>
              <a:t> (</a:t>
            </a:r>
            <a:r>
              <a:rPr lang="nl-NL" sz="1400" dirty="0" err="1"/>
              <a:t>haemato-oncology</a:t>
            </a:r>
            <a:r>
              <a:rPr lang="nl-NL" sz="1400" dirty="0"/>
              <a:t>) </a:t>
            </a:r>
          </a:p>
          <a:p>
            <a:pPr>
              <a:buFont typeface="+mj-lt"/>
              <a:buAutoNum type="arabicPeriod"/>
            </a:pPr>
            <a:r>
              <a:rPr lang="nl-NL" sz="1400" dirty="0"/>
              <a:t>ERN RARE-LIVER 	</a:t>
            </a:r>
            <a:r>
              <a:rPr lang="nl-NL" sz="1400" dirty="0" err="1"/>
              <a:t>hepatological</a:t>
            </a:r>
            <a:r>
              <a:rPr lang="nl-NL" sz="1400" dirty="0"/>
              <a:t> </a:t>
            </a:r>
            <a:r>
              <a:rPr lang="nl-NL" sz="1400" dirty="0" err="1"/>
              <a:t>diseases</a:t>
            </a:r>
            <a:r>
              <a:rPr lang="nl-NL" sz="1400" dirty="0"/>
              <a:t> </a:t>
            </a:r>
          </a:p>
          <a:p>
            <a:pPr>
              <a:buFont typeface="+mj-lt"/>
              <a:buAutoNum type="arabicPeriod"/>
            </a:pPr>
            <a:r>
              <a:rPr lang="nl-NL" sz="1400" dirty="0"/>
              <a:t>ERN </a:t>
            </a:r>
            <a:r>
              <a:rPr lang="nl-NL" sz="1400" dirty="0" err="1"/>
              <a:t>ReCONNET</a:t>
            </a:r>
            <a:r>
              <a:rPr lang="nl-NL" sz="1400" dirty="0"/>
              <a:t> 	 	</a:t>
            </a:r>
            <a:r>
              <a:rPr lang="nl-NL" sz="1400" dirty="0" err="1"/>
              <a:t>connective</a:t>
            </a:r>
            <a:r>
              <a:rPr lang="nl-NL" sz="1400" dirty="0"/>
              <a:t> tissue </a:t>
            </a:r>
            <a:r>
              <a:rPr lang="nl-NL" sz="1400" dirty="0" err="1"/>
              <a:t>and</a:t>
            </a:r>
            <a:r>
              <a:rPr lang="nl-NL" sz="1400" dirty="0"/>
              <a:t> </a:t>
            </a:r>
            <a:r>
              <a:rPr lang="nl-NL" sz="1400" dirty="0" err="1"/>
              <a:t>musculoskeletal</a:t>
            </a:r>
            <a:r>
              <a:rPr lang="nl-NL" sz="1400" dirty="0"/>
              <a:t> </a:t>
            </a:r>
            <a:r>
              <a:rPr lang="nl-NL" sz="1400" dirty="0" err="1"/>
              <a:t>diseases</a:t>
            </a:r>
            <a:r>
              <a:rPr lang="nl-NL" sz="1400" dirty="0"/>
              <a:t> </a:t>
            </a:r>
          </a:p>
          <a:p>
            <a:pPr>
              <a:buFont typeface="+mj-lt"/>
              <a:buAutoNum type="arabicPeriod"/>
            </a:pPr>
            <a:r>
              <a:rPr lang="nl-NL" sz="1400" dirty="0"/>
              <a:t>ERN RITA 	 	</a:t>
            </a:r>
            <a:r>
              <a:rPr lang="nl-NL" sz="1400" dirty="0" err="1"/>
              <a:t>immunodeficiency</a:t>
            </a:r>
            <a:r>
              <a:rPr lang="nl-NL" sz="1400" dirty="0"/>
              <a:t>, </a:t>
            </a:r>
            <a:r>
              <a:rPr lang="nl-NL" sz="1400" dirty="0" err="1"/>
              <a:t>autoinflammatory</a:t>
            </a:r>
            <a:r>
              <a:rPr lang="nl-NL" sz="1400" dirty="0"/>
              <a:t> </a:t>
            </a:r>
            <a:r>
              <a:rPr lang="nl-NL" sz="1400" dirty="0" err="1"/>
              <a:t>and</a:t>
            </a:r>
            <a:r>
              <a:rPr lang="nl-NL" sz="1400" dirty="0"/>
              <a:t> </a:t>
            </a:r>
            <a:r>
              <a:rPr lang="nl-NL" sz="1400" dirty="0" err="1"/>
              <a:t>autoimmune</a:t>
            </a:r>
            <a:r>
              <a:rPr lang="nl-NL" sz="1400" dirty="0"/>
              <a:t> </a:t>
            </a:r>
            <a:r>
              <a:rPr lang="nl-NL" sz="1400" dirty="0" err="1"/>
              <a:t>diseases</a:t>
            </a:r>
            <a:r>
              <a:rPr lang="nl-NL" sz="1400" dirty="0"/>
              <a:t> </a:t>
            </a:r>
          </a:p>
          <a:p>
            <a:pPr>
              <a:buFont typeface="+mj-lt"/>
              <a:buAutoNum type="arabicPeriod"/>
            </a:pPr>
            <a:r>
              <a:rPr lang="nl-NL" sz="1400" dirty="0"/>
              <a:t>ERN TRANSPLANT-CHILD 	</a:t>
            </a:r>
            <a:r>
              <a:rPr lang="nl-NL" sz="1400" dirty="0" err="1"/>
              <a:t>transplantation</a:t>
            </a:r>
            <a:r>
              <a:rPr lang="nl-NL" sz="1400" dirty="0"/>
              <a:t> in </a:t>
            </a:r>
            <a:r>
              <a:rPr lang="nl-NL" sz="1400" dirty="0" err="1"/>
              <a:t>children</a:t>
            </a:r>
            <a:r>
              <a:rPr lang="nl-NL" sz="1400" dirty="0"/>
              <a:t> </a:t>
            </a:r>
          </a:p>
          <a:p>
            <a:pPr>
              <a:buFont typeface="+mj-lt"/>
              <a:buAutoNum type="arabicPeriod"/>
            </a:pPr>
            <a:r>
              <a:rPr lang="nl-NL" sz="1400" dirty="0"/>
              <a:t>VASCERN   	 	</a:t>
            </a:r>
            <a:r>
              <a:rPr lang="nl-NL" sz="1400" dirty="0" err="1"/>
              <a:t>multisystemic</a:t>
            </a:r>
            <a:r>
              <a:rPr lang="nl-NL" sz="1400" dirty="0"/>
              <a:t> </a:t>
            </a:r>
            <a:r>
              <a:rPr lang="nl-NL" sz="1400" dirty="0" err="1"/>
              <a:t>vascular</a:t>
            </a:r>
            <a:r>
              <a:rPr lang="nl-NL" sz="1400" dirty="0"/>
              <a:t> </a:t>
            </a:r>
            <a:r>
              <a:rPr lang="nl-NL" sz="1400" dirty="0" err="1"/>
              <a:t>diseases</a:t>
            </a:r>
            <a:r>
              <a:rPr lang="nl-NL" sz="1400" dirty="0"/>
              <a:t> </a:t>
            </a:r>
          </a:p>
          <a:p>
            <a:endParaRPr lang="nl-NL" sz="1400"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7404" y="64694"/>
            <a:ext cx="1080120" cy="642788"/>
          </a:xfrm>
          <a:prstGeom prst="rect">
            <a:avLst/>
          </a:prstGeom>
        </p:spPr>
      </p:pic>
    </p:spTree>
    <p:extLst>
      <p:ext uri="{BB962C8B-B14F-4D97-AF65-F5344CB8AC3E}">
        <p14:creationId xmlns:p14="http://schemas.microsoft.com/office/powerpoint/2010/main" val="1733013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1999" y="188640"/>
            <a:ext cx="8001001" cy="639762"/>
          </a:xfrm>
        </p:spPr>
        <p:txBody>
          <a:bodyPr/>
          <a:lstStyle/>
          <a:p>
            <a:r>
              <a:rPr lang="en-US" sz="1600" dirty="0">
                <a:solidFill>
                  <a:srgbClr val="FFC000"/>
                </a:solidFill>
              </a:rPr>
              <a:t>EURORDIS-NORD-CORD Joint Declaration of</a:t>
            </a:r>
            <a:br>
              <a:rPr lang="en-US" sz="1600" dirty="0">
                <a:solidFill>
                  <a:srgbClr val="FFC000"/>
                </a:solidFill>
              </a:rPr>
            </a:br>
            <a:r>
              <a:rPr lang="en-US" sz="1600" dirty="0">
                <a:solidFill>
                  <a:srgbClr val="FFC000"/>
                </a:solidFill>
              </a:rPr>
              <a:t>10 Key Principles for</a:t>
            </a:r>
            <a:br>
              <a:rPr lang="en-US" sz="1600" dirty="0">
                <a:solidFill>
                  <a:srgbClr val="FFC000"/>
                </a:solidFill>
              </a:rPr>
            </a:br>
            <a:r>
              <a:rPr lang="en-US" sz="1600" dirty="0">
                <a:solidFill>
                  <a:srgbClr val="FFC000"/>
                </a:solidFill>
              </a:rPr>
              <a:t>Rare Disease Patient Registries </a:t>
            </a:r>
            <a:br>
              <a:rPr lang="en-US" sz="1600" dirty="0">
                <a:solidFill>
                  <a:srgbClr val="FFC000"/>
                </a:solidFill>
              </a:rPr>
            </a:br>
            <a:endParaRPr lang="nl-NL" sz="1600" dirty="0">
              <a:solidFill>
                <a:srgbClr val="FFC000"/>
              </a:solidFill>
            </a:endParaRPr>
          </a:p>
        </p:txBody>
      </p:sp>
      <p:sp>
        <p:nvSpPr>
          <p:cNvPr id="3" name="Tijdelijke aanduiding voor inhoud 2"/>
          <p:cNvSpPr>
            <a:spLocks noGrp="1"/>
          </p:cNvSpPr>
          <p:nvPr>
            <p:ph idx="1"/>
          </p:nvPr>
        </p:nvSpPr>
        <p:spPr/>
        <p:txBody>
          <a:bodyPr/>
          <a:lstStyle/>
          <a:p>
            <a:pPr>
              <a:buFont typeface="+mj-lt"/>
              <a:buAutoNum type="arabicPeriod"/>
            </a:pPr>
            <a:r>
              <a:rPr lang="en-US" sz="1400" dirty="0"/>
              <a:t>Patient Registries should be </a:t>
            </a:r>
            <a:r>
              <a:rPr lang="en-US" sz="1400" dirty="0" err="1"/>
              <a:t>recognised</a:t>
            </a:r>
            <a:r>
              <a:rPr lang="en-US" sz="1400" dirty="0"/>
              <a:t> as a global priority in the field of Rare Diseases.</a:t>
            </a:r>
          </a:p>
          <a:p>
            <a:pPr>
              <a:buFont typeface="+mj-lt"/>
              <a:buAutoNum type="arabicPeriod"/>
            </a:pPr>
            <a:endParaRPr lang="en-US" sz="1400" dirty="0"/>
          </a:p>
          <a:p>
            <a:pPr>
              <a:buFont typeface="+mj-lt"/>
              <a:buAutoNum type="arabicPeriod"/>
            </a:pPr>
            <a:r>
              <a:rPr lang="en-US" sz="1400" dirty="0"/>
              <a:t>Rare Disease Patient Registries should encompass the widest geographic scope possible.</a:t>
            </a:r>
          </a:p>
          <a:p>
            <a:pPr>
              <a:buFont typeface="+mj-lt"/>
              <a:buAutoNum type="arabicPeriod"/>
            </a:pPr>
            <a:endParaRPr lang="en-US" sz="1400" dirty="0"/>
          </a:p>
          <a:p>
            <a:pPr>
              <a:buFont typeface="+mj-lt"/>
              <a:buAutoNum type="arabicPeriod"/>
            </a:pPr>
            <a:r>
              <a:rPr lang="en-US" sz="1400" dirty="0"/>
              <a:t>Rare Disease Patient Registries should be </a:t>
            </a:r>
            <a:r>
              <a:rPr lang="en-US" sz="1400" dirty="0" err="1"/>
              <a:t>centred</a:t>
            </a:r>
            <a:r>
              <a:rPr lang="en-US" sz="1400" dirty="0"/>
              <a:t> on a disease or group of diseases rather than a therapeutic intervention.</a:t>
            </a:r>
          </a:p>
          <a:p>
            <a:pPr>
              <a:buFont typeface="+mj-lt"/>
              <a:buAutoNum type="arabicPeriod"/>
            </a:pPr>
            <a:endParaRPr lang="en-US" sz="1400" dirty="0"/>
          </a:p>
          <a:p>
            <a:pPr>
              <a:buFont typeface="+mj-lt"/>
              <a:buAutoNum type="arabicPeriod"/>
            </a:pPr>
            <a:r>
              <a:rPr lang="en-US" sz="1400" dirty="0"/>
              <a:t>Interoperability and harmonization between Rare Disease Patient Registries should be </a:t>
            </a:r>
            <a:r>
              <a:rPr lang="nl-NL" sz="1400" dirty="0" err="1"/>
              <a:t>consistently</a:t>
            </a:r>
            <a:r>
              <a:rPr lang="nl-NL" sz="1400" dirty="0"/>
              <a:t> </a:t>
            </a:r>
            <a:r>
              <a:rPr lang="nl-NL" sz="1400" dirty="0" err="1"/>
              <a:t>pursued</a:t>
            </a:r>
            <a:r>
              <a:rPr lang="nl-NL" sz="1400" dirty="0"/>
              <a:t>.</a:t>
            </a:r>
          </a:p>
          <a:p>
            <a:pPr>
              <a:buFont typeface="+mj-lt"/>
              <a:buAutoNum type="arabicPeriod"/>
            </a:pPr>
            <a:endParaRPr lang="nl-NL" sz="1400" dirty="0"/>
          </a:p>
          <a:p>
            <a:pPr>
              <a:buFont typeface="+mj-lt"/>
              <a:buAutoNum type="arabicPeriod"/>
            </a:pPr>
            <a:r>
              <a:rPr lang="en-US" sz="1400" dirty="0"/>
              <a:t>A minimum set of Common Data Elements should be consistently used in all Rare Disease </a:t>
            </a:r>
            <a:r>
              <a:rPr lang="nl-NL" sz="1400" dirty="0"/>
              <a:t>Patient Registries.</a:t>
            </a:r>
          </a:p>
          <a:p>
            <a:pPr>
              <a:buFont typeface="+mj-lt"/>
              <a:buAutoNum type="arabicPeriod"/>
            </a:pPr>
            <a:endParaRPr lang="nl-NL" sz="1400" dirty="0"/>
          </a:p>
          <a:p>
            <a:pPr>
              <a:buFont typeface="+mj-lt"/>
              <a:buAutoNum type="arabicPeriod"/>
            </a:pPr>
            <a:r>
              <a:rPr lang="en-US" sz="1400" dirty="0"/>
              <a:t>Rare Disease Patient Registries data should be linked with corresponding biobank data.</a:t>
            </a:r>
          </a:p>
          <a:p>
            <a:pPr>
              <a:buFont typeface="+mj-lt"/>
              <a:buAutoNum type="arabicPeriod"/>
            </a:pPr>
            <a:endParaRPr lang="en-US" sz="1400" dirty="0"/>
          </a:p>
          <a:p>
            <a:pPr>
              <a:buFont typeface="+mj-lt"/>
              <a:buAutoNum type="arabicPeriod"/>
            </a:pPr>
            <a:r>
              <a:rPr lang="en-US" sz="1400" dirty="0"/>
              <a:t>Rare Disease Patient Registries should include data directly reported by patients along with data reported by healthcare professionals</a:t>
            </a:r>
          </a:p>
          <a:p>
            <a:pPr>
              <a:buFont typeface="+mj-lt"/>
              <a:buAutoNum type="arabicPeriod"/>
            </a:pPr>
            <a:endParaRPr lang="en-US" sz="1400" dirty="0"/>
          </a:p>
          <a:p>
            <a:pPr>
              <a:buFont typeface="+mj-lt"/>
              <a:buAutoNum type="arabicPeriod"/>
            </a:pPr>
            <a:r>
              <a:rPr lang="en-US" sz="1400" dirty="0"/>
              <a:t>Public-Private Partnerships should be encouraged to ensure sustainability of Rare Disease </a:t>
            </a:r>
            <a:r>
              <a:rPr lang="nl-NL" sz="1400" dirty="0"/>
              <a:t>Patient Registries.</a:t>
            </a:r>
          </a:p>
          <a:p>
            <a:pPr>
              <a:buFont typeface="+mj-lt"/>
              <a:buAutoNum type="arabicPeriod"/>
            </a:pPr>
            <a:endParaRPr lang="nl-NL" sz="1400" dirty="0"/>
          </a:p>
          <a:p>
            <a:pPr>
              <a:buFont typeface="+mj-lt"/>
              <a:buAutoNum type="arabicPeriod"/>
            </a:pPr>
            <a:r>
              <a:rPr lang="en-US" sz="1400" dirty="0"/>
              <a:t>Patients should be equally involved with other stakeholders in the governance of Rare </a:t>
            </a:r>
            <a:r>
              <a:rPr lang="nl-NL" sz="1400" dirty="0"/>
              <a:t>Disease Patient Registries.</a:t>
            </a:r>
          </a:p>
          <a:p>
            <a:pPr>
              <a:buFont typeface="+mj-lt"/>
              <a:buAutoNum type="arabicPeriod"/>
            </a:pPr>
            <a:endParaRPr lang="nl-NL" sz="1400" dirty="0"/>
          </a:p>
          <a:p>
            <a:pPr>
              <a:buFont typeface="+mj-lt"/>
              <a:buAutoNum type="arabicPeriod"/>
            </a:pPr>
            <a:r>
              <a:rPr lang="en-US" sz="1400" dirty="0"/>
              <a:t>Rare Disease Patient Registries should serve as key instruments for building and </a:t>
            </a:r>
            <a:r>
              <a:rPr lang="nl-NL" sz="1400" dirty="0" err="1"/>
              <a:t>empowering</a:t>
            </a:r>
            <a:r>
              <a:rPr lang="nl-NL" sz="1400" dirty="0"/>
              <a:t> </a:t>
            </a:r>
            <a:r>
              <a:rPr lang="nl-NL" sz="1400" dirty="0" err="1"/>
              <a:t>patient</a:t>
            </a:r>
            <a:r>
              <a:rPr lang="nl-NL" sz="1400" dirty="0"/>
              <a:t> communities.</a:t>
            </a:r>
          </a:p>
        </p:txBody>
      </p:sp>
    </p:spTree>
    <p:extLst>
      <p:ext uri="{BB962C8B-B14F-4D97-AF65-F5344CB8AC3E}">
        <p14:creationId xmlns:p14="http://schemas.microsoft.com/office/powerpoint/2010/main" val="502202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1200" dirty="0"/>
              <a:t>EUCERD CORE RECOMMENDATIONS ON RD PATIENT REGISTRATION AND</a:t>
            </a:r>
            <a:br>
              <a:rPr lang="en-US" sz="1200" dirty="0"/>
            </a:br>
            <a:r>
              <a:rPr lang="en-US" sz="1200" dirty="0"/>
              <a:t>DATA COLLECTION TO THE EUROPEAN COMMISSION, MEMBER STATES AND</a:t>
            </a:r>
            <a:br>
              <a:rPr lang="en-US" sz="1200" dirty="0"/>
            </a:br>
            <a:r>
              <a:rPr lang="en-US" sz="1200" dirty="0"/>
              <a:t>ALL STAKEHOLDERS </a:t>
            </a:r>
            <a:r>
              <a:rPr lang="nl-NL" sz="1200" dirty="0"/>
              <a:t>2013</a:t>
            </a:r>
          </a:p>
        </p:txBody>
      </p:sp>
      <p:sp>
        <p:nvSpPr>
          <p:cNvPr id="3" name="Tijdelijke aanduiding voor inhoud 2"/>
          <p:cNvSpPr>
            <a:spLocks noGrp="1"/>
          </p:cNvSpPr>
          <p:nvPr>
            <p:ph idx="1"/>
          </p:nvPr>
        </p:nvSpPr>
        <p:spPr/>
        <p:txBody>
          <a:bodyPr/>
          <a:lstStyle/>
          <a:p>
            <a:pPr marL="0" indent="0">
              <a:buNone/>
            </a:pPr>
            <a:r>
              <a:rPr lang="nl-NL" sz="1400" b="1" dirty="0">
                <a:solidFill>
                  <a:srgbClr val="FFC000"/>
                </a:solidFill>
              </a:rPr>
              <a:t>1. RD </a:t>
            </a:r>
            <a:r>
              <a:rPr lang="nl-NL" sz="1400" b="1" dirty="0" err="1">
                <a:solidFill>
                  <a:srgbClr val="FFC000"/>
                </a:solidFill>
              </a:rPr>
              <a:t>patient</a:t>
            </a:r>
            <a:r>
              <a:rPr lang="nl-NL" sz="1400" b="1" dirty="0">
                <a:solidFill>
                  <a:srgbClr val="FFC000"/>
                </a:solidFill>
              </a:rPr>
              <a:t> registries </a:t>
            </a:r>
            <a:r>
              <a:rPr lang="nl-NL" sz="1400" b="1" dirty="0" err="1">
                <a:solidFill>
                  <a:srgbClr val="FFC000"/>
                </a:solidFill>
              </a:rPr>
              <a:t>and</a:t>
            </a:r>
            <a:r>
              <a:rPr lang="nl-NL" sz="1400" b="1" dirty="0">
                <a:solidFill>
                  <a:srgbClr val="FFC000"/>
                </a:solidFill>
              </a:rPr>
              <a:t> data </a:t>
            </a:r>
            <a:r>
              <a:rPr lang="nl-NL" sz="1400" b="1" dirty="0" err="1">
                <a:solidFill>
                  <a:srgbClr val="FFC000"/>
                </a:solidFill>
              </a:rPr>
              <a:t>collections</a:t>
            </a:r>
            <a:r>
              <a:rPr lang="nl-NL" sz="1400" b="1" dirty="0">
                <a:solidFill>
                  <a:srgbClr val="FFC000"/>
                </a:solidFill>
              </a:rPr>
              <a:t> </a:t>
            </a:r>
            <a:r>
              <a:rPr lang="nl-NL" sz="1400" b="1" dirty="0" err="1">
                <a:solidFill>
                  <a:srgbClr val="FFC000"/>
                </a:solidFill>
              </a:rPr>
              <a:t>need</a:t>
            </a:r>
            <a:r>
              <a:rPr lang="nl-NL" sz="1400" b="1" dirty="0">
                <a:solidFill>
                  <a:srgbClr val="FFC000"/>
                </a:solidFill>
              </a:rPr>
              <a:t> </a:t>
            </a:r>
            <a:r>
              <a:rPr lang="nl-NL" sz="1400" b="1" dirty="0" err="1">
                <a:solidFill>
                  <a:srgbClr val="FFC000"/>
                </a:solidFill>
              </a:rPr>
              <a:t>to</a:t>
            </a:r>
            <a:r>
              <a:rPr lang="nl-NL" sz="1400" b="1" dirty="0">
                <a:solidFill>
                  <a:srgbClr val="FFC000"/>
                </a:solidFill>
              </a:rPr>
              <a:t> </a:t>
            </a:r>
            <a:r>
              <a:rPr lang="nl-NL" sz="1400" b="1" dirty="0" err="1">
                <a:solidFill>
                  <a:srgbClr val="FFC000"/>
                </a:solidFill>
              </a:rPr>
              <a:t>be</a:t>
            </a:r>
            <a:r>
              <a:rPr lang="nl-NL" sz="1400" b="1" dirty="0">
                <a:solidFill>
                  <a:srgbClr val="FFC000"/>
                </a:solidFill>
              </a:rPr>
              <a:t> </a:t>
            </a:r>
            <a:r>
              <a:rPr lang="nl-NL" sz="1400" b="1" dirty="0" err="1">
                <a:solidFill>
                  <a:srgbClr val="FFC000"/>
                </a:solidFill>
              </a:rPr>
              <a:t>internationally</a:t>
            </a:r>
            <a:r>
              <a:rPr lang="nl-NL" sz="1400" b="1" dirty="0">
                <a:solidFill>
                  <a:srgbClr val="FFC000"/>
                </a:solidFill>
              </a:rPr>
              <a:t> </a:t>
            </a:r>
            <a:r>
              <a:rPr lang="nl-NL" sz="1400" b="1" dirty="0" err="1">
                <a:solidFill>
                  <a:srgbClr val="FFC000"/>
                </a:solidFill>
              </a:rPr>
              <a:t>interoperable</a:t>
            </a:r>
            <a:r>
              <a:rPr lang="nl-NL" sz="1400" b="1" dirty="0">
                <a:solidFill>
                  <a:srgbClr val="FFC000"/>
                </a:solidFill>
              </a:rPr>
              <a:t> as</a:t>
            </a:r>
            <a:br>
              <a:rPr lang="nl-NL" sz="1400" b="1" dirty="0">
                <a:solidFill>
                  <a:srgbClr val="FFC000"/>
                </a:solidFill>
              </a:rPr>
            </a:br>
            <a:r>
              <a:rPr lang="nl-NL" sz="1400" b="1" dirty="0" err="1">
                <a:solidFill>
                  <a:srgbClr val="FFC000"/>
                </a:solidFill>
              </a:rPr>
              <a:t>much</a:t>
            </a:r>
            <a:r>
              <a:rPr lang="nl-NL" sz="1400" b="1" dirty="0">
                <a:solidFill>
                  <a:srgbClr val="FFC000"/>
                </a:solidFill>
              </a:rPr>
              <a:t> as </a:t>
            </a:r>
            <a:r>
              <a:rPr lang="nl-NL" sz="1400" b="1" dirty="0" err="1">
                <a:solidFill>
                  <a:srgbClr val="FFC000"/>
                </a:solidFill>
              </a:rPr>
              <a:t>possible</a:t>
            </a:r>
            <a:r>
              <a:rPr lang="nl-NL" sz="1400" b="1" dirty="0">
                <a:solidFill>
                  <a:srgbClr val="FFC000"/>
                </a:solidFill>
              </a:rPr>
              <a:t> </a:t>
            </a:r>
            <a:r>
              <a:rPr lang="nl-NL" sz="1400" b="1" dirty="0" err="1">
                <a:solidFill>
                  <a:srgbClr val="FFC000"/>
                </a:solidFill>
              </a:rPr>
              <a:t>and</a:t>
            </a:r>
            <a:r>
              <a:rPr lang="nl-NL" sz="1400" b="1" dirty="0">
                <a:solidFill>
                  <a:srgbClr val="FFC000"/>
                </a:solidFill>
              </a:rPr>
              <a:t> </a:t>
            </a:r>
            <a:r>
              <a:rPr lang="nl-NL" sz="1400" b="1" dirty="0" err="1">
                <a:solidFill>
                  <a:srgbClr val="FFC000"/>
                </a:solidFill>
              </a:rPr>
              <a:t>the</a:t>
            </a:r>
            <a:r>
              <a:rPr lang="nl-NL" sz="1400" b="1" dirty="0">
                <a:solidFill>
                  <a:srgbClr val="FFC000"/>
                </a:solidFill>
              </a:rPr>
              <a:t> procedures </a:t>
            </a:r>
            <a:r>
              <a:rPr lang="nl-NL" sz="1400" b="1" dirty="0" err="1">
                <a:solidFill>
                  <a:srgbClr val="FFC000"/>
                </a:solidFill>
              </a:rPr>
              <a:t>to</a:t>
            </a:r>
            <a:r>
              <a:rPr lang="nl-NL" sz="1400" b="1" dirty="0">
                <a:solidFill>
                  <a:srgbClr val="FFC000"/>
                </a:solidFill>
              </a:rPr>
              <a:t> collect </a:t>
            </a:r>
            <a:r>
              <a:rPr lang="nl-NL" sz="1400" b="1" dirty="0" err="1">
                <a:solidFill>
                  <a:srgbClr val="FFC000"/>
                </a:solidFill>
              </a:rPr>
              <a:t>and</a:t>
            </a:r>
            <a:r>
              <a:rPr lang="nl-NL" sz="1400" b="1" dirty="0">
                <a:solidFill>
                  <a:srgbClr val="FFC000"/>
                </a:solidFill>
              </a:rPr>
              <a:t> exchange data </a:t>
            </a:r>
            <a:r>
              <a:rPr lang="nl-NL" sz="1400" b="1" dirty="0" err="1">
                <a:solidFill>
                  <a:srgbClr val="FFC000"/>
                </a:solidFill>
              </a:rPr>
              <a:t>need</a:t>
            </a:r>
            <a:r>
              <a:rPr lang="nl-NL" sz="1400" b="1" dirty="0">
                <a:solidFill>
                  <a:srgbClr val="FFC000"/>
                </a:solidFill>
              </a:rPr>
              <a:t> </a:t>
            </a:r>
            <a:r>
              <a:rPr lang="nl-NL" sz="1400" b="1" dirty="0" err="1">
                <a:solidFill>
                  <a:srgbClr val="FFC000"/>
                </a:solidFill>
              </a:rPr>
              <a:t>to</a:t>
            </a:r>
            <a:r>
              <a:rPr lang="nl-NL" sz="1400" b="1" dirty="0">
                <a:solidFill>
                  <a:srgbClr val="FFC000"/>
                </a:solidFill>
              </a:rPr>
              <a:t> </a:t>
            </a:r>
            <a:r>
              <a:rPr lang="nl-NL" sz="1400" b="1" dirty="0" err="1">
                <a:solidFill>
                  <a:srgbClr val="FFC000"/>
                </a:solidFill>
              </a:rPr>
              <a:t>be</a:t>
            </a:r>
            <a:r>
              <a:rPr lang="nl-NL" sz="1400" b="1" dirty="0">
                <a:solidFill>
                  <a:srgbClr val="FFC000"/>
                </a:solidFill>
              </a:rPr>
              <a:t> </a:t>
            </a:r>
            <a:r>
              <a:rPr lang="nl-NL" sz="1400" b="1" dirty="0" err="1">
                <a:solidFill>
                  <a:srgbClr val="FFC000"/>
                </a:solidFill>
              </a:rPr>
              <a:t>harmonised</a:t>
            </a:r>
            <a:r>
              <a:rPr lang="nl-NL" sz="1400" b="1" dirty="0">
                <a:solidFill>
                  <a:srgbClr val="FFC000"/>
                </a:solidFill>
              </a:rPr>
              <a:t> </a:t>
            </a:r>
            <a:r>
              <a:rPr lang="nl-NL" sz="1400" b="1" dirty="0" err="1">
                <a:solidFill>
                  <a:srgbClr val="FFC000"/>
                </a:solidFill>
              </a:rPr>
              <a:t>and</a:t>
            </a:r>
            <a:r>
              <a:rPr lang="nl-NL" sz="1400" b="1" dirty="0">
                <a:solidFill>
                  <a:srgbClr val="FFC000"/>
                </a:solidFill>
              </a:rPr>
              <a:t> consistent, </a:t>
            </a:r>
            <a:r>
              <a:rPr lang="nl-NL" sz="1400" b="1" dirty="0" err="1">
                <a:solidFill>
                  <a:srgbClr val="FFC000"/>
                </a:solidFill>
              </a:rPr>
              <a:t>to</a:t>
            </a:r>
            <a:r>
              <a:rPr lang="nl-NL" sz="1400" b="1" dirty="0">
                <a:solidFill>
                  <a:srgbClr val="FFC000"/>
                </a:solidFill>
              </a:rPr>
              <a:t> </a:t>
            </a:r>
            <a:r>
              <a:rPr lang="nl-NL" sz="1400" b="1" dirty="0" err="1">
                <a:solidFill>
                  <a:srgbClr val="FFC000"/>
                </a:solidFill>
              </a:rPr>
              <a:t>allow</a:t>
            </a:r>
            <a:r>
              <a:rPr lang="nl-NL" sz="1400" b="1" dirty="0">
                <a:solidFill>
                  <a:srgbClr val="FFC000"/>
                </a:solidFill>
              </a:rPr>
              <a:t> pooling of data </a:t>
            </a:r>
            <a:r>
              <a:rPr lang="nl-NL" sz="1400" b="1" dirty="0" err="1">
                <a:solidFill>
                  <a:srgbClr val="FFC000"/>
                </a:solidFill>
              </a:rPr>
              <a:t>when</a:t>
            </a:r>
            <a:r>
              <a:rPr lang="nl-NL" sz="1400" b="1" dirty="0">
                <a:solidFill>
                  <a:srgbClr val="FFC000"/>
                </a:solidFill>
              </a:rPr>
              <a:t> </a:t>
            </a:r>
            <a:r>
              <a:rPr lang="nl-NL" sz="1400" b="1" dirty="0" err="1">
                <a:solidFill>
                  <a:srgbClr val="FFC000"/>
                </a:solidFill>
              </a:rPr>
              <a:t>it</a:t>
            </a:r>
            <a:r>
              <a:rPr lang="nl-NL" sz="1400" b="1" dirty="0">
                <a:solidFill>
                  <a:srgbClr val="FFC000"/>
                </a:solidFill>
              </a:rPr>
              <a:t> is </a:t>
            </a:r>
            <a:r>
              <a:rPr lang="nl-NL" sz="1400" b="1" dirty="0" err="1">
                <a:solidFill>
                  <a:srgbClr val="FFC000"/>
                </a:solidFill>
              </a:rPr>
              <a:t>necessary</a:t>
            </a:r>
            <a:r>
              <a:rPr lang="nl-NL" sz="1400" b="1" dirty="0">
                <a:solidFill>
                  <a:srgbClr val="FFC000"/>
                </a:solidFill>
              </a:rPr>
              <a:t> </a:t>
            </a:r>
            <a:r>
              <a:rPr lang="nl-NL" sz="1400" b="1" dirty="0" err="1">
                <a:solidFill>
                  <a:srgbClr val="FFC000"/>
                </a:solidFill>
              </a:rPr>
              <a:t>to</a:t>
            </a:r>
            <a:r>
              <a:rPr lang="nl-NL" sz="1400" b="1" dirty="0">
                <a:solidFill>
                  <a:srgbClr val="FFC000"/>
                </a:solidFill>
              </a:rPr>
              <a:t> </a:t>
            </a:r>
            <a:r>
              <a:rPr lang="nl-NL" sz="1400" b="1" dirty="0" err="1">
                <a:solidFill>
                  <a:srgbClr val="FFC000"/>
                </a:solidFill>
              </a:rPr>
              <a:t>reach</a:t>
            </a:r>
            <a:r>
              <a:rPr lang="nl-NL" sz="1400" b="1" dirty="0">
                <a:solidFill>
                  <a:srgbClr val="FFC000"/>
                </a:solidFill>
              </a:rPr>
              <a:t> </a:t>
            </a:r>
            <a:r>
              <a:rPr lang="nl-NL" sz="1400" b="1" dirty="0" err="1">
                <a:solidFill>
                  <a:srgbClr val="FFC000"/>
                </a:solidFill>
              </a:rPr>
              <a:t>sufficient</a:t>
            </a:r>
            <a:r>
              <a:rPr lang="nl-NL" sz="1400" b="1" dirty="0">
                <a:solidFill>
                  <a:srgbClr val="FFC000"/>
                </a:solidFill>
              </a:rPr>
              <a:t> </a:t>
            </a:r>
            <a:r>
              <a:rPr lang="nl-NL" sz="1400" b="1" dirty="0" err="1">
                <a:solidFill>
                  <a:srgbClr val="FFC000"/>
                </a:solidFill>
              </a:rPr>
              <a:t>statistically</a:t>
            </a:r>
            <a:r>
              <a:rPr lang="nl-NL" sz="1400" b="1" dirty="0">
                <a:solidFill>
                  <a:srgbClr val="FFC000"/>
                </a:solidFill>
              </a:rPr>
              <a:t> significant </a:t>
            </a:r>
            <a:r>
              <a:rPr lang="nl-NL" sz="1400" b="1" dirty="0" err="1">
                <a:solidFill>
                  <a:srgbClr val="FFC000"/>
                </a:solidFill>
              </a:rPr>
              <a:t>numbers</a:t>
            </a:r>
            <a:r>
              <a:rPr lang="nl-NL" sz="1400" b="1" dirty="0">
                <a:solidFill>
                  <a:srgbClr val="FFC000"/>
                </a:solidFill>
              </a:rPr>
              <a:t> for </a:t>
            </a:r>
            <a:r>
              <a:rPr lang="nl-NL" sz="1400" b="1" dirty="0" err="1">
                <a:solidFill>
                  <a:srgbClr val="FFC000"/>
                </a:solidFill>
              </a:rPr>
              <a:t>clinical</a:t>
            </a:r>
            <a:r>
              <a:rPr lang="nl-NL" sz="1400" b="1" dirty="0">
                <a:solidFill>
                  <a:srgbClr val="FFC000"/>
                </a:solidFill>
              </a:rPr>
              <a:t> research </a:t>
            </a:r>
            <a:r>
              <a:rPr lang="nl-NL" sz="1400" b="1" dirty="0" err="1">
                <a:solidFill>
                  <a:srgbClr val="FFC000"/>
                </a:solidFill>
              </a:rPr>
              <a:t>and</a:t>
            </a:r>
            <a:r>
              <a:rPr lang="nl-NL" sz="1400" b="1" dirty="0">
                <a:solidFill>
                  <a:srgbClr val="FFC000"/>
                </a:solidFill>
              </a:rPr>
              <a:t> public health </a:t>
            </a:r>
            <a:r>
              <a:rPr lang="nl-NL" sz="1400" b="1" dirty="0" err="1">
                <a:solidFill>
                  <a:srgbClr val="FFC000"/>
                </a:solidFill>
              </a:rPr>
              <a:t>purposes</a:t>
            </a:r>
            <a:r>
              <a:rPr lang="nl-NL" sz="1400" b="1" dirty="0">
                <a:solidFill>
                  <a:srgbClr val="FFC000"/>
                </a:solidFill>
              </a:rPr>
              <a:t>.</a:t>
            </a:r>
          </a:p>
          <a:p>
            <a:pPr marL="0" indent="0">
              <a:buNone/>
            </a:pPr>
            <a:br>
              <a:rPr lang="nl-NL" sz="1400" b="1" dirty="0"/>
            </a:br>
            <a:r>
              <a:rPr lang="nl-NL" sz="1400" dirty="0"/>
              <a:t>1.1 </a:t>
            </a:r>
            <a:r>
              <a:rPr lang="nl-NL" sz="1400" dirty="0" err="1"/>
              <a:t>They</a:t>
            </a:r>
            <a:r>
              <a:rPr lang="nl-NL" sz="1400" dirty="0"/>
              <a:t> </a:t>
            </a:r>
            <a:r>
              <a:rPr lang="nl-NL" sz="1400" dirty="0" err="1"/>
              <a:t>should</a:t>
            </a:r>
            <a:r>
              <a:rPr lang="nl-NL" sz="1400" dirty="0"/>
              <a:t> </a:t>
            </a:r>
            <a:r>
              <a:rPr lang="nl-NL" sz="1400" dirty="0" err="1"/>
              <a:t>use</a:t>
            </a:r>
            <a:r>
              <a:rPr lang="nl-NL" sz="1400" dirty="0"/>
              <a:t> </a:t>
            </a:r>
            <a:r>
              <a:rPr lang="nl-NL" sz="1400" dirty="0" err="1"/>
              <a:t>international</a:t>
            </a:r>
            <a:r>
              <a:rPr lang="nl-NL" sz="1400" dirty="0"/>
              <a:t> </a:t>
            </a:r>
            <a:r>
              <a:rPr lang="nl-NL" sz="1400" dirty="0" err="1"/>
              <a:t>standards</a:t>
            </a:r>
            <a:r>
              <a:rPr lang="nl-NL" sz="1400" dirty="0"/>
              <a:t> </a:t>
            </a:r>
            <a:r>
              <a:rPr lang="nl-NL" sz="1400" dirty="0" err="1"/>
              <a:t>and</a:t>
            </a:r>
            <a:r>
              <a:rPr lang="nl-NL" sz="1400" dirty="0"/>
              <a:t> </a:t>
            </a:r>
            <a:r>
              <a:rPr lang="nl-NL" sz="1400" dirty="0" err="1"/>
              <a:t>nomenclature</a:t>
            </a:r>
            <a:r>
              <a:rPr lang="nl-NL" sz="1400" dirty="0"/>
              <a:t> </a:t>
            </a:r>
            <a:r>
              <a:rPr lang="nl-NL" sz="1400" dirty="0" err="1"/>
              <a:t>to</a:t>
            </a:r>
            <a:r>
              <a:rPr lang="nl-NL" sz="1400" dirty="0"/>
              <a:t> code </a:t>
            </a:r>
            <a:r>
              <a:rPr lang="nl-NL" sz="1400" dirty="0" err="1"/>
              <a:t>the</a:t>
            </a:r>
            <a:r>
              <a:rPr lang="nl-NL" sz="1400" dirty="0"/>
              <a:t> </a:t>
            </a:r>
            <a:r>
              <a:rPr lang="nl-NL" sz="1400" dirty="0" err="1"/>
              <a:t>tentative</a:t>
            </a:r>
            <a:r>
              <a:rPr lang="nl-NL" sz="1400" dirty="0"/>
              <a:t> or </a:t>
            </a:r>
            <a:r>
              <a:rPr lang="nl-NL" sz="1400" dirty="0" err="1"/>
              <a:t>final</a:t>
            </a:r>
            <a:br>
              <a:rPr lang="nl-NL" sz="1400" dirty="0"/>
            </a:br>
            <a:r>
              <a:rPr lang="nl-NL" sz="1400" dirty="0"/>
              <a:t>RD diagnosis. </a:t>
            </a:r>
            <a:r>
              <a:rPr lang="nl-NL" sz="1400" dirty="0" err="1"/>
              <a:t>Either</a:t>
            </a:r>
            <a:r>
              <a:rPr lang="nl-NL" sz="1400" dirty="0"/>
              <a:t> </a:t>
            </a:r>
            <a:r>
              <a:rPr lang="nl-NL" sz="1400" dirty="0" err="1"/>
              <a:t>the</a:t>
            </a:r>
            <a:r>
              <a:rPr lang="nl-NL" sz="1400" dirty="0"/>
              <a:t> OMIM code or </a:t>
            </a:r>
            <a:r>
              <a:rPr lang="nl-NL" sz="1400" dirty="0" err="1"/>
              <a:t>the</a:t>
            </a:r>
            <a:r>
              <a:rPr lang="nl-NL" sz="1400" dirty="0"/>
              <a:t> </a:t>
            </a:r>
            <a:r>
              <a:rPr lang="nl-NL" sz="1400" dirty="0" err="1"/>
              <a:t>Orpha</a:t>
            </a:r>
            <a:r>
              <a:rPr lang="nl-NL" sz="1400" dirty="0"/>
              <a:t> codes are </a:t>
            </a:r>
            <a:r>
              <a:rPr lang="nl-NL" sz="1400" dirty="0" err="1"/>
              <a:t>recommended</a:t>
            </a:r>
            <a:r>
              <a:rPr lang="nl-NL" sz="1400" dirty="0"/>
              <a:t> </a:t>
            </a:r>
            <a:r>
              <a:rPr lang="nl-NL" sz="1400" dirty="0" err="1"/>
              <a:t>alongside</a:t>
            </a:r>
            <a:r>
              <a:rPr lang="nl-NL" sz="1400" dirty="0"/>
              <a:t> </a:t>
            </a:r>
            <a:r>
              <a:rPr lang="nl-NL" sz="1400" dirty="0" err="1"/>
              <a:t>any</a:t>
            </a:r>
            <a:br>
              <a:rPr lang="nl-NL" sz="1400" dirty="0"/>
            </a:br>
            <a:r>
              <a:rPr lang="nl-NL" sz="1400" dirty="0" err="1"/>
              <a:t>other</a:t>
            </a:r>
            <a:r>
              <a:rPr lang="nl-NL" sz="1400" dirty="0"/>
              <a:t> </a:t>
            </a:r>
            <a:r>
              <a:rPr lang="nl-NL" sz="1400" dirty="0" err="1"/>
              <a:t>coding</a:t>
            </a:r>
            <a:r>
              <a:rPr lang="nl-NL" sz="1400" dirty="0"/>
              <a:t> system in </a:t>
            </a:r>
            <a:r>
              <a:rPr lang="nl-NL" sz="1400" dirty="0" err="1"/>
              <a:t>operation</a:t>
            </a:r>
            <a:r>
              <a:rPr lang="nl-NL" sz="1400" dirty="0"/>
              <a:t> in </a:t>
            </a:r>
            <a:r>
              <a:rPr lang="nl-NL" sz="1400" dirty="0" err="1"/>
              <a:t>the</a:t>
            </a:r>
            <a:r>
              <a:rPr lang="nl-NL" sz="1400" dirty="0"/>
              <a:t> MS health systems, </a:t>
            </a:r>
            <a:r>
              <a:rPr lang="nl-NL" sz="1400" dirty="0" err="1"/>
              <a:t>such</a:t>
            </a:r>
            <a:r>
              <a:rPr lang="nl-NL" sz="1400" dirty="0"/>
              <a:t> as ICD </a:t>
            </a:r>
            <a:r>
              <a:rPr lang="nl-NL" sz="1400" dirty="0" err="1"/>
              <a:t>and</a:t>
            </a:r>
            <a:r>
              <a:rPr lang="nl-NL" sz="1400" dirty="0"/>
              <a:t> SNOMED-CT,</a:t>
            </a:r>
            <a:br>
              <a:rPr lang="nl-NL" sz="1400" dirty="0"/>
            </a:br>
            <a:r>
              <a:rPr lang="nl-NL" sz="1400" dirty="0" err="1"/>
              <a:t>with</a:t>
            </a:r>
            <a:r>
              <a:rPr lang="nl-NL" sz="1400" dirty="0"/>
              <a:t> a view </a:t>
            </a:r>
            <a:r>
              <a:rPr lang="nl-NL" sz="1400" dirty="0" err="1"/>
              <a:t>to</a:t>
            </a:r>
            <a:r>
              <a:rPr lang="nl-NL" sz="1400" dirty="0"/>
              <a:t> </a:t>
            </a:r>
            <a:r>
              <a:rPr lang="nl-NL" sz="1400" dirty="0" err="1"/>
              <a:t>establishing</a:t>
            </a:r>
            <a:r>
              <a:rPr lang="nl-NL" sz="1400" dirty="0"/>
              <a:t> a common </a:t>
            </a:r>
            <a:r>
              <a:rPr lang="nl-NL" sz="1400" dirty="0" err="1"/>
              <a:t>semantic</a:t>
            </a:r>
            <a:r>
              <a:rPr lang="nl-NL" sz="1400" dirty="0"/>
              <a:t> approach.</a:t>
            </a:r>
          </a:p>
          <a:p>
            <a:pPr marL="0" indent="0">
              <a:buNone/>
            </a:pPr>
            <a:br>
              <a:rPr lang="nl-NL" sz="1400" dirty="0"/>
            </a:br>
            <a:r>
              <a:rPr lang="nl-NL" sz="1400" dirty="0"/>
              <a:t>1.2 </a:t>
            </a:r>
            <a:r>
              <a:rPr lang="nl-NL" sz="1400" dirty="0" err="1"/>
              <a:t>There</a:t>
            </a:r>
            <a:r>
              <a:rPr lang="nl-NL" sz="1400" dirty="0"/>
              <a:t> </a:t>
            </a:r>
            <a:r>
              <a:rPr lang="nl-NL" sz="1400" dirty="0" err="1"/>
              <a:t>should</a:t>
            </a:r>
            <a:r>
              <a:rPr lang="nl-NL" sz="1400" dirty="0"/>
              <a:t> </a:t>
            </a:r>
            <a:r>
              <a:rPr lang="nl-NL" sz="1400" dirty="0" err="1"/>
              <a:t>be</a:t>
            </a:r>
            <a:r>
              <a:rPr lang="nl-NL" sz="1400" dirty="0"/>
              <a:t> adoption of a minimum common data set </a:t>
            </a:r>
            <a:r>
              <a:rPr lang="nl-NL" sz="1400" dirty="0" err="1"/>
              <a:t>across</a:t>
            </a:r>
            <a:r>
              <a:rPr lang="nl-NL" sz="1400" dirty="0"/>
              <a:t> RD </a:t>
            </a:r>
            <a:r>
              <a:rPr lang="nl-NL" sz="1400" dirty="0" err="1"/>
              <a:t>that</a:t>
            </a:r>
            <a:r>
              <a:rPr lang="nl-NL" sz="1400" dirty="0"/>
              <a:t> registries</a:t>
            </a:r>
            <a:br>
              <a:rPr lang="nl-NL" sz="1400" dirty="0"/>
            </a:br>
            <a:r>
              <a:rPr lang="nl-NL" sz="1400" dirty="0" err="1"/>
              <a:t>should</a:t>
            </a:r>
            <a:r>
              <a:rPr lang="nl-NL" sz="1400" dirty="0"/>
              <a:t> collect, in </a:t>
            </a:r>
            <a:r>
              <a:rPr lang="nl-NL" sz="1400" dirty="0" err="1"/>
              <a:t>collaboration</a:t>
            </a:r>
            <a:r>
              <a:rPr lang="nl-NL" sz="1400" dirty="0"/>
              <a:t> </a:t>
            </a:r>
            <a:r>
              <a:rPr lang="nl-NL" sz="1400" dirty="0" err="1"/>
              <a:t>with</a:t>
            </a:r>
            <a:r>
              <a:rPr lang="nl-NL" sz="1400" dirty="0"/>
              <a:t> </a:t>
            </a:r>
            <a:r>
              <a:rPr lang="nl-NL" sz="1400" dirty="0" err="1"/>
              <a:t>global</a:t>
            </a:r>
            <a:r>
              <a:rPr lang="nl-NL" sz="1400" dirty="0"/>
              <a:t> </a:t>
            </a:r>
            <a:r>
              <a:rPr lang="nl-NL" sz="1400" dirty="0" err="1"/>
              <a:t>initiatives</a:t>
            </a:r>
            <a:r>
              <a:rPr lang="nl-NL" sz="1400" dirty="0"/>
              <a:t>, </a:t>
            </a:r>
            <a:r>
              <a:rPr lang="nl-NL" sz="1400" dirty="0" err="1"/>
              <a:t>to</a:t>
            </a:r>
            <a:r>
              <a:rPr lang="nl-NL" sz="1400" dirty="0"/>
              <a:t> </a:t>
            </a:r>
            <a:r>
              <a:rPr lang="nl-NL" sz="1400" dirty="0" err="1"/>
              <a:t>allow</a:t>
            </a:r>
            <a:r>
              <a:rPr lang="nl-NL" sz="1400" dirty="0"/>
              <a:t> </a:t>
            </a:r>
            <a:r>
              <a:rPr lang="nl-NL" sz="1400" dirty="0" err="1"/>
              <a:t>the</a:t>
            </a:r>
            <a:r>
              <a:rPr lang="nl-NL" sz="1400" dirty="0"/>
              <a:t> establishment of </a:t>
            </a:r>
            <a:r>
              <a:rPr lang="nl-NL" sz="1400" dirty="0" err="1"/>
              <a:t>national</a:t>
            </a:r>
            <a:br>
              <a:rPr lang="nl-NL" sz="1400" dirty="0"/>
            </a:br>
            <a:r>
              <a:rPr lang="nl-NL" sz="1400" dirty="0" err="1"/>
              <a:t>and</a:t>
            </a:r>
            <a:r>
              <a:rPr lang="nl-NL" sz="1400" dirty="0"/>
              <a:t>/or European RD </a:t>
            </a:r>
            <a:r>
              <a:rPr lang="nl-NL" sz="1400" dirty="0" err="1"/>
              <a:t>population</a:t>
            </a:r>
            <a:r>
              <a:rPr lang="nl-NL" sz="1400" dirty="0"/>
              <a:t> registries, </a:t>
            </a:r>
            <a:r>
              <a:rPr lang="nl-NL" sz="1400" dirty="0" err="1"/>
              <a:t>which</a:t>
            </a:r>
            <a:r>
              <a:rPr lang="nl-NL" sz="1400" dirty="0"/>
              <a:t> have </a:t>
            </a:r>
            <a:r>
              <a:rPr lang="nl-NL" sz="1400" dirty="0" err="1"/>
              <a:t>the</a:t>
            </a:r>
            <a:r>
              <a:rPr lang="nl-NL" sz="1400" dirty="0"/>
              <a:t> </a:t>
            </a:r>
            <a:r>
              <a:rPr lang="nl-NL" sz="1400" dirty="0" err="1"/>
              <a:t>potential</a:t>
            </a:r>
            <a:r>
              <a:rPr lang="nl-NL" sz="1400" dirty="0"/>
              <a:t> </a:t>
            </a:r>
            <a:r>
              <a:rPr lang="nl-NL" sz="1400" dirty="0" err="1"/>
              <a:t>to</a:t>
            </a:r>
            <a:r>
              <a:rPr lang="nl-NL" sz="1400" dirty="0"/>
              <a:t> collect data on all RD</a:t>
            </a:r>
            <a:br>
              <a:rPr lang="nl-NL" sz="1400" dirty="0"/>
            </a:br>
            <a:r>
              <a:rPr lang="nl-NL" sz="1400" dirty="0" err="1"/>
              <a:t>patients</a:t>
            </a:r>
            <a:r>
              <a:rPr lang="nl-NL" sz="1400" dirty="0"/>
              <a:t>.</a:t>
            </a:r>
          </a:p>
          <a:p>
            <a:pPr marL="0" indent="0">
              <a:buNone/>
            </a:pPr>
            <a:br>
              <a:rPr lang="nl-NL" sz="1400" dirty="0"/>
            </a:br>
            <a:r>
              <a:rPr lang="nl-NL" sz="1400" dirty="0"/>
              <a:t>1.3 A minimum common data set </a:t>
            </a:r>
            <a:r>
              <a:rPr lang="nl-NL" sz="1400" dirty="0" err="1"/>
              <a:t>should</a:t>
            </a:r>
            <a:r>
              <a:rPr lang="nl-NL" sz="1400" dirty="0"/>
              <a:t> </a:t>
            </a:r>
            <a:r>
              <a:rPr lang="nl-NL" sz="1400" dirty="0" err="1"/>
              <a:t>be</a:t>
            </a:r>
            <a:r>
              <a:rPr lang="nl-NL" sz="1400" dirty="0"/>
              <a:t> </a:t>
            </a:r>
            <a:r>
              <a:rPr lang="nl-NL" sz="1400" dirty="0" err="1"/>
              <a:t>defined</a:t>
            </a:r>
            <a:r>
              <a:rPr lang="nl-NL" sz="1400" dirty="0"/>
              <a:t>, </a:t>
            </a:r>
            <a:r>
              <a:rPr lang="nl-NL" sz="1400" dirty="0" err="1"/>
              <a:t>and</a:t>
            </a:r>
            <a:r>
              <a:rPr lang="nl-NL" sz="1400" dirty="0"/>
              <a:t> </a:t>
            </a:r>
            <a:r>
              <a:rPr lang="nl-NL" sz="1400" dirty="0" err="1"/>
              <a:t>supported</a:t>
            </a:r>
            <a:r>
              <a:rPr lang="nl-NL" sz="1400" dirty="0"/>
              <a:t> </a:t>
            </a:r>
            <a:r>
              <a:rPr lang="nl-NL" sz="1400" dirty="0" err="1"/>
              <a:t>with</a:t>
            </a:r>
            <a:r>
              <a:rPr lang="nl-NL" sz="1400" dirty="0"/>
              <a:t> a </a:t>
            </a:r>
            <a:r>
              <a:rPr lang="nl-NL" sz="1400" dirty="0" err="1"/>
              <a:t>semantic</a:t>
            </a:r>
            <a:br>
              <a:rPr lang="nl-NL" sz="1400" dirty="0"/>
            </a:br>
            <a:r>
              <a:rPr lang="nl-NL" sz="1400" dirty="0"/>
              <a:t>approach </a:t>
            </a:r>
            <a:r>
              <a:rPr lang="nl-NL" sz="1400" dirty="0" err="1"/>
              <a:t>and</a:t>
            </a:r>
            <a:r>
              <a:rPr lang="nl-NL" sz="1400" dirty="0"/>
              <a:t> Standard Operating Procedures. </a:t>
            </a:r>
            <a:r>
              <a:rPr lang="nl-NL" sz="1400" dirty="0" err="1"/>
              <a:t>Interoperability</a:t>
            </a:r>
            <a:r>
              <a:rPr lang="nl-NL" sz="1400" dirty="0"/>
              <a:t> (via means of </a:t>
            </a:r>
            <a:r>
              <a:rPr lang="nl-NL" sz="1400" dirty="0" err="1"/>
              <a:t>mapping</a:t>
            </a:r>
            <a:r>
              <a:rPr lang="nl-NL" sz="1400" dirty="0"/>
              <a:t>) of</a:t>
            </a:r>
            <a:br>
              <a:rPr lang="nl-NL" sz="1400" dirty="0"/>
            </a:br>
            <a:r>
              <a:rPr lang="nl-NL" sz="1400" dirty="0" err="1"/>
              <a:t>registry</a:t>
            </a:r>
            <a:r>
              <a:rPr lang="nl-NL" sz="1400" dirty="0"/>
              <a:t> </a:t>
            </a:r>
            <a:r>
              <a:rPr lang="nl-NL" sz="1400" dirty="0" err="1"/>
              <a:t>specific</a:t>
            </a:r>
            <a:r>
              <a:rPr lang="nl-NL" sz="1400" dirty="0"/>
              <a:t> data sets </a:t>
            </a:r>
            <a:r>
              <a:rPr lang="nl-NL" sz="1400" dirty="0" err="1"/>
              <a:t>towards</a:t>
            </a:r>
            <a:r>
              <a:rPr lang="nl-NL" sz="1400" dirty="0"/>
              <a:t> </a:t>
            </a:r>
            <a:r>
              <a:rPr lang="nl-NL" sz="1400" dirty="0" err="1"/>
              <a:t>this</a:t>
            </a:r>
            <a:r>
              <a:rPr lang="nl-NL" sz="1400" dirty="0"/>
              <a:t> common data set </a:t>
            </a:r>
            <a:r>
              <a:rPr lang="nl-NL" sz="1400" dirty="0" err="1"/>
              <a:t>should</a:t>
            </a:r>
            <a:r>
              <a:rPr lang="nl-NL" sz="1400" dirty="0"/>
              <a:t> </a:t>
            </a:r>
            <a:r>
              <a:rPr lang="nl-NL" sz="1400" dirty="0" err="1"/>
              <a:t>enable</a:t>
            </a:r>
            <a:r>
              <a:rPr lang="nl-NL" sz="1400" dirty="0"/>
              <a:t> </a:t>
            </a:r>
            <a:r>
              <a:rPr lang="nl-NL" sz="1400" dirty="0" err="1"/>
              <a:t>comparison</a:t>
            </a:r>
            <a:r>
              <a:rPr lang="nl-NL" sz="1400" dirty="0"/>
              <a:t> </a:t>
            </a:r>
            <a:r>
              <a:rPr lang="nl-NL" sz="1400" dirty="0" err="1"/>
              <a:t>across</a:t>
            </a:r>
            <a:r>
              <a:rPr lang="nl-NL" sz="1400" dirty="0"/>
              <a:t> all</a:t>
            </a:r>
            <a:br>
              <a:rPr lang="nl-NL" sz="1400" dirty="0"/>
            </a:br>
            <a:r>
              <a:rPr lang="nl-NL" sz="1400" dirty="0"/>
              <a:t>RD </a:t>
            </a:r>
            <a:r>
              <a:rPr lang="nl-NL" sz="1400" dirty="0" err="1"/>
              <a:t>and</a:t>
            </a:r>
            <a:r>
              <a:rPr lang="nl-NL" sz="1400" dirty="0"/>
              <a:t> </a:t>
            </a:r>
            <a:r>
              <a:rPr lang="nl-NL" sz="1400" dirty="0" err="1"/>
              <a:t>internationally</a:t>
            </a:r>
            <a:r>
              <a:rPr lang="nl-NL" sz="1400" dirty="0"/>
              <a:t>.</a:t>
            </a:r>
          </a:p>
          <a:p>
            <a:pPr marL="0" indent="0">
              <a:buNone/>
            </a:pPr>
            <a:br>
              <a:rPr lang="nl-NL" sz="1400" dirty="0"/>
            </a:br>
            <a:r>
              <a:rPr lang="nl-NL" sz="1400" dirty="0"/>
              <a:t>1.4 For </a:t>
            </a:r>
            <a:r>
              <a:rPr lang="nl-NL" sz="1400" dirty="0" err="1"/>
              <a:t>disease-specific</a:t>
            </a:r>
            <a:r>
              <a:rPr lang="nl-NL" sz="1400" dirty="0"/>
              <a:t> registries, </a:t>
            </a:r>
            <a:r>
              <a:rPr lang="nl-NL" sz="1400" dirty="0" err="1"/>
              <a:t>appropriate</a:t>
            </a:r>
            <a:r>
              <a:rPr lang="nl-NL" sz="1400" dirty="0"/>
              <a:t> </a:t>
            </a:r>
            <a:r>
              <a:rPr lang="nl-NL" sz="1400" dirty="0" err="1"/>
              <a:t>core</a:t>
            </a:r>
            <a:r>
              <a:rPr lang="nl-NL" sz="1400" dirty="0"/>
              <a:t> data sets </a:t>
            </a:r>
            <a:r>
              <a:rPr lang="nl-NL" sz="1400" dirty="0" err="1"/>
              <a:t>specific</a:t>
            </a:r>
            <a:r>
              <a:rPr lang="nl-NL" sz="1400" dirty="0"/>
              <a:t> </a:t>
            </a:r>
            <a:r>
              <a:rPr lang="nl-NL" sz="1400" dirty="0" err="1"/>
              <a:t>to</a:t>
            </a:r>
            <a:r>
              <a:rPr lang="nl-NL" sz="1400" dirty="0"/>
              <a:t> </a:t>
            </a:r>
            <a:r>
              <a:rPr lang="nl-NL" sz="1400" dirty="0" err="1"/>
              <a:t>the</a:t>
            </a:r>
            <a:r>
              <a:rPr lang="nl-NL" sz="1400" dirty="0"/>
              <a:t> </a:t>
            </a:r>
            <a:r>
              <a:rPr lang="nl-NL" sz="1400" dirty="0" err="1"/>
              <a:t>diseases</a:t>
            </a:r>
            <a:r>
              <a:rPr lang="nl-NL" sz="1400" dirty="0"/>
              <a:t> or</a:t>
            </a:r>
            <a:br>
              <a:rPr lang="nl-NL" sz="1400" dirty="0"/>
            </a:br>
            <a:r>
              <a:rPr lang="nl-NL" sz="1400" dirty="0" err="1"/>
              <a:t>disease</a:t>
            </a:r>
            <a:r>
              <a:rPr lang="nl-NL" sz="1400" dirty="0"/>
              <a:t> </a:t>
            </a:r>
            <a:r>
              <a:rPr lang="nl-NL" sz="1400" dirty="0" err="1"/>
              <a:t>groups</a:t>
            </a:r>
            <a:r>
              <a:rPr lang="nl-NL" sz="1400" dirty="0"/>
              <a:t> </a:t>
            </a:r>
            <a:r>
              <a:rPr lang="nl-NL" sz="1400" dirty="0" err="1"/>
              <a:t>should</a:t>
            </a:r>
            <a:r>
              <a:rPr lang="nl-NL" sz="1400" dirty="0"/>
              <a:t> </a:t>
            </a:r>
            <a:r>
              <a:rPr lang="nl-NL" sz="1400" dirty="0" err="1"/>
              <a:t>be</a:t>
            </a:r>
            <a:r>
              <a:rPr lang="nl-NL" sz="1400" dirty="0"/>
              <a:t> </a:t>
            </a:r>
            <a:r>
              <a:rPr lang="nl-NL" sz="1400" dirty="0" err="1"/>
              <a:t>adopted</a:t>
            </a:r>
            <a:r>
              <a:rPr lang="nl-NL" sz="1400" dirty="0"/>
              <a:t>. In </a:t>
            </a:r>
            <a:r>
              <a:rPr lang="nl-NL" sz="1400" dirty="0" err="1"/>
              <a:t>the</a:t>
            </a:r>
            <a:r>
              <a:rPr lang="nl-NL" sz="1400" dirty="0"/>
              <a:t> </a:t>
            </a:r>
            <a:r>
              <a:rPr lang="nl-NL" sz="1400" dirty="0" err="1"/>
              <a:t>future</a:t>
            </a:r>
            <a:r>
              <a:rPr lang="nl-NL" sz="1400" dirty="0"/>
              <a:t>, </a:t>
            </a:r>
            <a:r>
              <a:rPr lang="nl-NL" sz="1400" dirty="0" err="1"/>
              <a:t>such</a:t>
            </a:r>
            <a:r>
              <a:rPr lang="nl-NL" sz="1400" dirty="0"/>
              <a:t> </a:t>
            </a:r>
            <a:r>
              <a:rPr lang="nl-NL" sz="1400" dirty="0" err="1"/>
              <a:t>disease-specific</a:t>
            </a:r>
            <a:r>
              <a:rPr lang="nl-NL" sz="1400" dirty="0"/>
              <a:t> registries </a:t>
            </a:r>
            <a:r>
              <a:rPr lang="nl-NL" sz="1400" dirty="0" err="1"/>
              <a:t>could</a:t>
            </a:r>
            <a:r>
              <a:rPr lang="nl-NL" sz="1400" dirty="0"/>
              <a:t> </a:t>
            </a:r>
            <a:r>
              <a:rPr lang="nl-NL" sz="1400" dirty="0" err="1"/>
              <a:t>fall</a:t>
            </a:r>
            <a:br>
              <a:rPr lang="nl-NL" sz="1400" dirty="0"/>
            </a:br>
            <a:r>
              <a:rPr lang="nl-NL" sz="1400" dirty="0" err="1"/>
              <a:t>under</a:t>
            </a:r>
            <a:r>
              <a:rPr lang="nl-NL" sz="1400" dirty="0"/>
              <a:t> </a:t>
            </a:r>
            <a:r>
              <a:rPr lang="nl-NL" sz="1400" dirty="0" err="1"/>
              <a:t>the</a:t>
            </a:r>
            <a:r>
              <a:rPr lang="nl-NL" sz="1400" dirty="0"/>
              <a:t> </a:t>
            </a:r>
            <a:r>
              <a:rPr lang="nl-NL" sz="1400" dirty="0" err="1"/>
              <a:t>remit</a:t>
            </a:r>
            <a:r>
              <a:rPr lang="nl-NL" sz="1400" dirty="0"/>
              <a:t> of RD ERNs. Every effort </a:t>
            </a:r>
            <a:r>
              <a:rPr lang="nl-NL" sz="1400" dirty="0" err="1"/>
              <a:t>should</a:t>
            </a:r>
            <a:r>
              <a:rPr lang="nl-NL" sz="1400" dirty="0"/>
              <a:t> </a:t>
            </a:r>
            <a:r>
              <a:rPr lang="nl-NL" sz="1400" dirty="0" err="1"/>
              <a:t>be</a:t>
            </a:r>
            <a:r>
              <a:rPr lang="nl-NL" sz="1400" dirty="0"/>
              <a:t> made </a:t>
            </a:r>
            <a:r>
              <a:rPr lang="nl-NL" sz="1400" dirty="0" err="1"/>
              <a:t>to</a:t>
            </a:r>
            <a:r>
              <a:rPr lang="nl-NL" sz="1400" dirty="0"/>
              <a:t> </a:t>
            </a:r>
            <a:r>
              <a:rPr lang="nl-NL" sz="1400" dirty="0" err="1"/>
              <a:t>incorporate</a:t>
            </a:r>
            <a:r>
              <a:rPr lang="nl-NL" sz="1400" dirty="0"/>
              <a:t> </a:t>
            </a:r>
            <a:r>
              <a:rPr lang="nl-NL" sz="1400" dirty="0" err="1"/>
              <a:t>current</a:t>
            </a:r>
            <a:r>
              <a:rPr lang="nl-NL" sz="1400" dirty="0"/>
              <a:t> </a:t>
            </a:r>
            <a:r>
              <a:rPr lang="nl-NL" sz="1400" dirty="0" err="1"/>
              <a:t>diseasespecific</a:t>
            </a:r>
            <a:r>
              <a:rPr lang="nl-NL" sz="1400" dirty="0"/>
              <a:t> </a:t>
            </a:r>
            <a:r>
              <a:rPr lang="nl-NL" sz="1400" dirty="0" err="1"/>
              <a:t>registry</a:t>
            </a:r>
            <a:r>
              <a:rPr lang="nl-NL" sz="1400" dirty="0"/>
              <a:t> </a:t>
            </a:r>
            <a:r>
              <a:rPr lang="nl-NL" sz="1400" dirty="0" err="1"/>
              <a:t>initiatives</a:t>
            </a:r>
            <a:r>
              <a:rPr lang="nl-NL" sz="1400" dirty="0"/>
              <a:t> </a:t>
            </a:r>
            <a:r>
              <a:rPr lang="nl-NL" sz="1400" dirty="0" err="1"/>
              <a:t>where</a:t>
            </a:r>
            <a:r>
              <a:rPr lang="nl-NL" sz="1400" dirty="0"/>
              <a:t> </a:t>
            </a:r>
            <a:r>
              <a:rPr lang="nl-NL" sz="1400" dirty="0" err="1"/>
              <a:t>quality</a:t>
            </a:r>
            <a:r>
              <a:rPr lang="nl-NL" sz="1400" dirty="0"/>
              <a:t> </a:t>
            </a:r>
            <a:r>
              <a:rPr lang="nl-NL" sz="1400" dirty="0" err="1"/>
              <a:t>can</a:t>
            </a:r>
            <a:r>
              <a:rPr lang="nl-NL" sz="1400" dirty="0"/>
              <a:t> </a:t>
            </a:r>
            <a:r>
              <a:rPr lang="nl-NL" sz="1400" dirty="0" err="1"/>
              <a:t>be</a:t>
            </a:r>
            <a:r>
              <a:rPr lang="nl-NL" sz="1400" dirty="0"/>
              <a:t> </a:t>
            </a:r>
            <a:r>
              <a:rPr lang="nl-NL" sz="1400" dirty="0" err="1"/>
              <a:t>assured</a:t>
            </a:r>
            <a:r>
              <a:rPr lang="nl-NL" sz="1400" dirty="0"/>
              <a:t>.</a:t>
            </a:r>
          </a:p>
          <a:p>
            <a:pPr marL="0" indent="0">
              <a:buNone/>
            </a:pPr>
            <a:br>
              <a:rPr lang="nl-NL" sz="1400" dirty="0"/>
            </a:br>
            <a:r>
              <a:rPr lang="nl-NL" sz="1400" dirty="0"/>
              <a:t>1.5 </a:t>
            </a:r>
            <a:r>
              <a:rPr lang="nl-NL" sz="1400" dirty="0" err="1"/>
              <a:t>To</a:t>
            </a:r>
            <a:r>
              <a:rPr lang="nl-NL" sz="1400" dirty="0"/>
              <a:t> </a:t>
            </a:r>
            <a:r>
              <a:rPr lang="nl-NL" sz="1400" dirty="0" err="1"/>
              <a:t>avoid</a:t>
            </a:r>
            <a:r>
              <a:rPr lang="nl-NL" sz="1400" dirty="0"/>
              <a:t> </a:t>
            </a:r>
            <a:r>
              <a:rPr lang="nl-NL" sz="1400" dirty="0" err="1"/>
              <a:t>duplication</a:t>
            </a:r>
            <a:r>
              <a:rPr lang="nl-NL" sz="1400" dirty="0"/>
              <a:t> </a:t>
            </a:r>
            <a:r>
              <a:rPr lang="nl-NL" sz="1400" dirty="0" err="1"/>
              <a:t>and</a:t>
            </a:r>
            <a:r>
              <a:rPr lang="nl-NL" sz="1400" dirty="0"/>
              <a:t> </a:t>
            </a:r>
            <a:r>
              <a:rPr lang="nl-NL" sz="1400" dirty="0" err="1"/>
              <a:t>to</a:t>
            </a:r>
            <a:r>
              <a:rPr lang="nl-NL" sz="1400" dirty="0"/>
              <a:t> support Cross-Border Healthcare, </a:t>
            </a:r>
            <a:r>
              <a:rPr lang="nl-NL" sz="1400" dirty="0" err="1"/>
              <a:t>the</a:t>
            </a:r>
            <a:r>
              <a:rPr lang="nl-NL" sz="1400" dirty="0"/>
              <a:t> </a:t>
            </a:r>
            <a:r>
              <a:rPr lang="nl-NL" sz="1400" dirty="0" err="1"/>
              <a:t>possible</a:t>
            </a:r>
            <a:r>
              <a:rPr lang="nl-NL" sz="1400" dirty="0"/>
              <a:t> benefits of</a:t>
            </a:r>
            <a:br>
              <a:rPr lang="nl-NL" sz="1400" dirty="0"/>
            </a:br>
            <a:r>
              <a:rPr lang="nl-NL" sz="1400" dirty="0" err="1"/>
              <a:t>using</a:t>
            </a:r>
            <a:r>
              <a:rPr lang="nl-NL" sz="1400" dirty="0"/>
              <a:t> a </a:t>
            </a:r>
            <a:r>
              <a:rPr lang="nl-NL" sz="1400" dirty="0" err="1"/>
              <a:t>global</a:t>
            </a:r>
            <a:r>
              <a:rPr lang="nl-NL" sz="1400" dirty="0"/>
              <a:t> or European RD </a:t>
            </a:r>
            <a:r>
              <a:rPr lang="nl-NL" sz="1400" dirty="0" err="1"/>
              <a:t>patient</a:t>
            </a:r>
            <a:r>
              <a:rPr lang="nl-NL" sz="1400" dirty="0"/>
              <a:t> </a:t>
            </a:r>
            <a:r>
              <a:rPr lang="nl-NL" sz="1400" dirty="0" err="1"/>
              <a:t>identifier</a:t>
            </a:r>
            <a:r>
              <a:rPr lang="nl-NL" sz="1400" dirty="0"/>
              <a:t> (</a:t>
            </a:r>
            <a:r>
              <a:rPr lang="nl-NL" sz="1400" dirty="0" err="1"/>
              <a:t>possibly</a:t>
            </a:r>
            <a:r>
              <a:rPr lang="nl-NL" sz="1400" dirty="0"/>
              <a:t> </a:t>
            </a:r>
            <a:r>
              <a:rPr lang="nl-NL" sz="1400" dirty="0" err="1"/>
              <a:t>incorporating</a:t>
            </a:r>
            <a:r>
              <a:rPr lang="nl-NL" sz="1400" dirty="0"/>
              <a:t> </a:t>
            </a:r>
            <a:r>
              <a:rPr lang="nl-NL" sz="1400" dirty="0" err="1"/>
              <a:t>the</a:t>
            </a:r>
            <a:r>
              <a:rPr lang="nl-NL" sz="1400" dirty="0"/>
              <a:t> </a:t>
            </a:r>
            <a:r>
              <a:rPr lang="nl-NL" sz="1400" dirty="0" err="1"/>
              <a:t>current</a:t>
            </a:r>
            <a:r>
              <a:rPr lang="nl-NL" sz="1400" dirty="0"/>
              <a:t> health</a:t>
            </a:r>
            <a:br>
              <a:rPr lang="nl-NL" sz="1400" dirty="0"/>
            </a:br>
            <a:r>
              <a:rPr lang="nl-NL" sz="1400" dirty="0" err="1"/>
              <a:t>identifier</a:t>
            </a:r>
            <a:r>
              <a:rPr lang="nl-NL" sz="1400" dirty="0"/>
              <a:t>) </a:t>
            </a:r>
            <a:r>
              <a:rPr lang="nl-NL" sz="1400" dirty="0" err="1"/>
              <a:t>should</a:t>
            </a:r>
            <a:r>
              <a:rPr lang="nl-NL" sz="1400" dirty="0"/>
              <a:t> </a:t>
            </a:r>
            <a:r>
              <a:rPr lang="nl-NL" sz="1400" dirty="0" err="1"/>
              <a:t>be</a:t>
            </a:r>
            <a:r>
              <a:rPr lang="nl-NL" sz="1400" dirty="0"/>
              <a:t> </a:t>
            </a:r>
            <a:r>
              <a:rPr lang="nl-NL" sz="1400" dirty="0" err="1"/>
              <a:t>investigated</a:t>
            </a:r>
            <a:r>
              <a:rPr lang="nl-NL" sz="1400" dirty="0"/>
              <a:t> </a:t>
            </a:r>
            <a:r>
              <a:rPr lang="nl-NL" sz="1400" dirty="0" err="1"/>
              <a:t>to</a:t>
            </a:r>
            <a:r>
              <a:rPr lang="nl-NL" sz="1400" dirty="0"/>
              <a:t> </a:t>
            </a:r>
            <a:r>
              <a:rPr lang="nl-NL" sz="1400" dirty="0" err="1"/>
              <a:t>provide</a:t>
            </a:r>
            <a:r>
              <a:rPr lang="nl-NL" sz="1400" dirty="0"/>
              <a:t> a way </a:t>
            </a:r>
            <a:r>
              <a:rPr lang="nl-NL" sz="1400" dirty="0" err="1"/>
              <a:t>to</a:t>
            </a:r>
            <a:r>
              <a:rPr lang="nl-NL" sz="1400" dirty="0"/>
              <a:t> link information, samples </a:t>
            </a:r>
            <a:r>
              <a:rPr lang="nl-NL" sz="1400" dirty="0" err="1"/>
              <a:t>and</a:t>
            </a:r>
            <a:r>
              <a:rPr lang="nl-NL" sz="1400" dirty="0"/>
              <a:t> research</a:t>
            </a:r>
            <a:br>
              <a:rPr lang="nl-NL" sz="1400" dirty="0"/>
            </a:br>
            <a:r>
              <a:rPr lang="nl-NL" sz="1400" dirty="0"/>
              <a:t>data, </a:t>
            </a:r>
            <a:r>
              <a:rPr lang="nl-NL" sz="1400" dirty="0" err="1"/>
              <a:t>and</a:t>
            </a:r>
            <a:r>
              <a:rPr lang="nl-NL" sz="1400" dirty="0"/>
              <a:t> </a:t>
            </a:r>
            <a:r>
              <a:rPr lang="nl-NL" sz="1400" dirty="0" err="1"/>
              <a:t>to</a:t>
            </a:r>
            <a:r>
              <a:rPr lang="nl-NL" sz="1400" dirty="0"/>
              <a:t> </a:t>
            </a:r>
            <a:r>
              <a:rPr lang="nl-NL" sz="1400" dirty="0" err="1"/>
              <a:t>ensure</a:t>
            </a:r>
            <a:r>
              <a:rPr lang="nl-NL" sz="1400" dirty="0"/>
              <a:t> a </a:t>
            </a:r>
            <a:r>
              <a:rPr lang="nl-NL" sz="1400" dirty="0" err="1"/>
              <a:t>quick</a:t>
            </a:r>
            <a:r>
              <a:rPr lang="nl-NL" sz="1400" dirty="0"/>
              <a:t> </a:t>
            </a:r>
            <a:r>
              <a:rPr lang="nl-NL" sz="1400" dirty="0" err="1"/>
              <a:t>and</a:t>
            </a:r>
            <a:r>
              <a:rPr lang="nl-NL" sz="1400" dirty="0"/>
              <a:t> secure means of data </a:t>
            </a:r>
            <a:r>
              <a:rPr lang="nl-NL" sz="1400" dirty="0" err="1"/>
              <a:t>sharing</a:t>
            </a:r>
            <a:r>
              <a:rPr lang="nl-NL" sz="1400" dirty="0"/>
              <a:t> </a:t>
            </a:r>
            <a:r>
              <a:rPr lang="nl-NL" sz="1400" dirty="0" err="1"/>
              <a:t>and</a:t>
            </a:r>
            <a:r>
              <a:rPr lang="nl-NL" sz="1400" dirty="0"/>
              <a:t> </a:t>
            </a:r>
            <a:r>
              <a:rPr lang="nl-NL" sz="1400" dirty="0" err="1"/>
              <a:t>protection</a:t>
            </a:r>
            <a:r>
              <a:rPr lang="nl-NL" sz="1400" dirty="0"/>
              <a:t>.</a:t>
            </a:r>
            <a:br>
              <a:rPr lang="nl-NL" sz="1400" dirty="0"/>
            </a:br>
            <a:r>
              <a:rPr lang="nl-NL" sz="1400" dirty="0"/>
              <a:t>1.6 For </a:t>
            </a:r>
            <a:r>
              <a:rPr lang="nl-NL" sz="1400" dirty="0" err="1"/>
              <a:t>countries</a:t>
            </a:r>
            <a:r>
              <a:rPr lang="nl-NL" sz="1400" dirty="0"/>
              <a:t> </a:t>
            </a:r>
            <a:r>
              <a:rPr lang="nl-NL" sz="1400" dirty="0" err="1"/>
              <a:t>with</a:t>
            </a:r>
            <a:r>
              <a:rPr lang="nl-NL" sz="1400" dirty="0"/>
              <a:t> </a:t>
            </a:r>
            <a:r>
              <a:rPr lang="nl-NL" sz="1400" dirty="0" err="1"/>
              <a:t>regional</a:t>
            </a:r>
            <a:r>
              <a:rPr lang="nl-NL" sz="1400" dirty="0"/>
              <a:t> </a:t>
            </a:r>
            <a:r>
              <a:rPr lang="nl-NL" sz="1400" dirty="0" err="1"/>
              <a:t>organisation</a:t>
            </a:r>
            <a:r>
              <a:rPr lang="nl-NL" sz="1400" dirty="0"/>
              <a:t> of </a:t>
            </a:r>
            <a:r>
              <a:rPr lang="nl-NL" sz="1400" dirty="0" err="1"/>
              <a:t>healthcare</a:t>
            </a:r>
            <a:r>
              <a:rPr lang="nl-NL" sz="1400" dirty="0"/>
              <a:t>, </a:t>
            </a:r>
            <a:r>
              <a:rPr lang="nl-NL" sz="1400" dirty="0" err="1"/>
              <a:t>where</a:t>
            </a:r>
            <a:r>
              <a:rPr lang="nl-NL" sz="1400" dirty="0"/>
              <a:t> multiple registries </a:t>
            </a:r>
            <a:r>
              <a:rPr lang="nl-NL" sz="1400" dirty="0" err="1"/>
              <a:t>exist</a:t>
            </a:r>
            <a:r>
              <a:rPr lang="nl-NL" sz="1400" dirty="0"/>
              <a:t>,</a:t>
            </a:r>
            <a:br>
              <a:rPr lang="nl-NL" sz="1400" dirty="0"/>
            </a:br>
            <a:r>
              <a:rPr lang="nl-NL" sz="1400" dirty="0"/>
              <a:t>overlap </a:t>
            </a:r>
            <a:r>
              <a:rPr lang="nl-NL" sz="1400" dirty="0" err="1"/>
              <a:t>and</a:t>
            </a:r>
            <a:r>
              <a:rPr lang="nl-NL" sz="1400" dirty="0"/>
              <a:t> </a:t>
            </a:r>
            <a:r>
              <a:rPr lang="nl-NL" sz="1400" dirty="0" err="1"/>
              <a:t>duplication</a:t>
            </a:r>
            <a:r>
              <a:rPr lang="nl-NL" sz="1400" dirty="0"/>
              <a:t> </a:t>
            </a:r>
            <a:r>
              <a:rPr lang="nl-NL" sz="1400" dirty="0" err="1"/>
              <a:t>between</a:t>
            </a:r>
            <a:r>
              <a:rPr lang="nl-NL" sz="1400" dirty="0"/>
              <a:t> </a:t>
            </a:r>
            <a:r>
              <a:rPr lang="nl-NL" sz="1400" dirty="0" err="1"/>
              <a:t>the</a:t>
            </a:r>
            <a:r>
              <a:rPr lang="nl-NL" sz="1400" dirty="0"/>
              <a:t> </a:t>
            </a:r>
            <a:r>
              <a:rPr lang="nl-NL" sz="1400" dirty="0" err="1"/>
              <a:t>regional</a:t>
            </a:r>
            <a:r>
              <a:rPr lang="nl-NL" sz="1400" dirty="0"/>
              <a:t> </a:t>
            </a:r>
            <a:r>
              <a:rPr lang="nl-NL" sz="1400" dirty="0" err="1"/>
              <a:t>and</a:t>
            </a:r>
            <a:r>
              <a:rPr lang="nl-NL" sz="1400" dirty="0"/>
              <a:t> </a:t>
            </a:r>
            <a:r>
              <a:rPr lang="nl-NL" sz="1400" dirty="0" err="1"/>
              <a:t>national</a:t>
            </a:r>
            <a:r>
              <a:rPr lang="nl-NL" sz="1400" dirty="0"/>
              <a:t> registries, </a:t>
            </a:r>
            <a:r>
              <a:rPr lang="nl-NL" sz="1400" dirty="0" err="1"/>
              <a:t>should</a:t>
            </a:r>
            <a:r>
              <a:rPr lang="nl-NL" sz="1400" dirty="0"/>
              <a:t> </a:t>
            </a:r>
            <a:r>
              <a:rPr lang="nl-NL" sz="1400" dirty="0" err="1"/>
              <a:t>be</a:t>
            </a:r>
            <a:r>
              <a:rPr lang="nl-NL" sz="1400" dirty="0"/>
              <a:t> </a:t>
            </a:r>
            <a:r>
              <a:rPr lang="nl-NL" sz="1400" dirty="0" err="1"/>
              <a:t>avoided</a:t>
            </a:r>
            <a:r>
              <a:rPr lang="nl-NL" sz="1400" dirty="0"/>
              <a:t>.</a:t>
            </a:r>
            <a:br>
              <a:rPr lang="nl-NL" sz="1400" dirty="0"/>
            </a:br>
            <a:endParaRPr lang="nl-NL" sz="1400" dirty="0"/>
          </a:p>
          <a:p>
            <a:pPr marL="0" indent="0">
              <a:buNone/>
            </a:pPr>
            <a:endParaRPr lang="nl-NL" sz="1400" dirty="0"/>
          </a:p>
        </p:txBody>
      </p:sp>
    </p:spTree>
    <p:extLst>
      <p:ext uri="{BB962C8B-B14F-4D97-AF65-F5344CB8AC3E}">
        <p14:creationId xmlns:p14="http://schemas.microsoft.com/office/powerpoint/2010/main" val="2226323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pPr marL="0" indent="0">
              <a:buNone/>
            </a:pPr>
            <a:r>
              <a:rPr lang="nl-NL" sz="1400" b="1" dirty="0">
                <a:solidFill>
                  <a:srgbClr val="FFC000"/>
                </a:solidFill>
              </a:rPr>
              <a:t>2. All sources of data </a:t>
            </a:r>
            <a:r>
              <a:rPr lang="nl-NL" sz="1400" b="1" dirty="0" err="1">
                <a:solidFill>
                  <a:srgbClr val="FFC000"/>
                </a:solidFill>
              </a:rPr>
              <a:t>should</a:t>
            </a:r>
            <a:r>
              <a:rPr lang="nl-NL" sz="1400" b="1" dirty="0">
                <a:solidFill>
                  <a:srgbClr val="FFC000"/>
                </a:solidFill>
              </a:rPr>
              <a:t> </a:t>
            </a:r>
            <a:r>
              <a:rPr lang="nl-NL" sz="1400" b="1" dirty="0" err="1">
                <a:solidFill>
                  <a:srgbClr val="FFC000"/>
                </a:solidFill>
              </a:rPr>
              <a:t>be</a:t>
            </a:r>
            <a:r>
              <a:rPr lang="nl-NL" sz="1400" b="1" dirty="0">
                <a:solidFill>
                  <a:srgbClr val="FFC000"/>
                </a:solidFill>
              </a:rPr>
              <a:t> </a:t>
            </a:r>
            <a:r>
              <a:rPr lang="nl-NL" sz="1400" b="1" dirty="0" err="1">
                <a:solidFill>
                  <a:srgbClr val="FFC000"/>
                </a:solidFill>
              </a:rPr>
              <a:t>considered</a:t>
            </a:r>
            <a:r>
              <a:rPr lang="nl-NL" sz="1400" b="1" dirty="0">
                <a:solidFill>
                  <a:srgbClr val="FFC000"/>
                </a:solidFill>
              </a:rPr>
              <a:t> as sources of information for RD registries </a:t>
            </a:r>
            <a:r>
              <a:rPr lang="nl-NL" sz="1400" b="1" dirty="0" err="1">
                <a:solidFill>
                  <a:srgbClr val="FFC000"/>
                </a:solidFill>
              </a:rPr>
              <a:t>and</a:t>
            </a:r>
            <a:br>
              <a:rPr lang="nl-NL" sz="1400" b="1" dirty="0">
                <a:solidFill>
                  <a:srgbClr val="FFC000"/>
                </a:solidFill>
              </a:rPr>
            </a:br>
            <a:r>
              <a:rPr lang="nl-NL" sz="1400" b="1" dirty="0">
                <a:solidFill>
                  <a:srgbClr val="FFC000"/>
                </a:solidFill>
              </a:rPr>
              <a:t>data </a:t>
            </a:r>
            <a:r>
              <a:rPr lang="nl-NL" sz="1400" b="1" dirty="0" err="1">
                <a:solidFill>
                  <a:srgbClr val="FFC000"/>
                </a:solidFill>
              </a:rPr>
              <a:t>collections</a:t>
            </a:r>
            <a:r>
              <a:rPr lang="nl-NL" sz="1400" b="1" dirty="0">
                <a:solidFill>
                  <a:srgbClr val="FFC000"/>
                </a:solidFill>
              </a:rPr>
              <a:t>, </a:t>
            </a:r>
            <a:r>
              <a:rPr lang="nl-NL" sz="1400" b="1" dirty="0" err="1">
                <a:solidFill>
                  <a:srgbClr val="FFC000"/>
                </a:solidFill>
              </a:rPr>
              <a:t>to</a:t>
            </a:r>
            <a:r>
              <a:rPr lang="nl-NL" sz="1400" b="1" dirty="0">
                <a:solidFill>
                  <a:srgbClr val="FFC000"/>
                </a:solidFill>
              </a:rPr>
              <a:t> speed up </a:t>
            </a:r>
            <a:r>
              <a:rPr lang="nl-NL" sz="1400" b="1" dirty="0" err="1">
                <a:solidFill>
                  <a:srgbClr val="FFC000"/>
                </a:solidFill>
              </a:rPr>
              <a:t>the</a:t>
            </a:r>
            <a:r>
              <a:rPr lang="nl-NL" sz="1400" b="1" dirty="0">
                <a:solidFill>
                  <a:srgbClr val="FFC000"/>
                </a:solidFill>
              </a:rPr>
              <a:t> </a:t>
            </a:r>
            <a:r>
              <a:rPr lang="nl-NL" sz="1400" b="1" dirty="0" err="1">
                <a:solidFill>
                  <a:srgbClr val="FFC000"/>
                </a:solidFill>
              </a:rPr>
              <a:t>acquisition</a:t>
            </a:r>
            <a:r>
              <a:rPr lang="nl-NL" sz="1400" b="1" dirty="0">
                <a:solidFill>
                  <a:srgbClr val="FFC000"/>
                </a:solidFill>
              </a:rPr>
              <a:t> of </a:t>
            </a:r>
            <a:r>
              <a:rPr lang="nl-NL" sz="1400" b="1" dirty="0" err="1">
                <a:solidFill>
                  <a:srgbClr val="FFC000"/>
                </a:solidFill>
              </a:rPr>
              <a:t>knowledge</a:t>
            </a:r>
            <a:r>
              <a:rPr lang="nl-NL" sz="1400" b="1" dirty="0">
                <a:solidFill>
                  <a:srgbClr val="FFC000"/>
                </a:solidFill>
              </a:rPr>
              <a:t> </a:t>
            </a:r>
            <a:r>
              <a:rPr lang="nl-NL" sz="1400" b="1" dirty="0" err="1">
                <a:solidFill>
                  <a:srgbClr val="FFC000"/>
                </a:solidFill>
              </a:rPr>
              <a:t>and</a:t>
            </a:r>
            <a:r>
              <a:rPr lang="nl-NL" sz="1400" b="1" dirty="0">
                <a:solidFill>
                  <a:srgbClr val="FFC000"/>
                </a:solidFill>
              </a:rPr>
              <a:t> </a:t>
            </a:r>
            <a:r>
              <a:rPr lang="nl-NL" sz="1400" b="1" dirty="0" err="1">
                <a:solidFill>
                  <a:srgbClr val="FFC000"/>
                </a:solidFill>
              </a:rPr>
              <a:t>the</a:t>
            </a:r>
            <a:r>
              <a:rPr lang="nl-NL" sz="1400" b="1" dirty="0">
                <a:solidFill>
                  <a:srgbClr val="FFC000"/>
                </a:solidFill>
              </a:rPr>
              <a:t> development of </a:t>
            </a:r>
            <a:r>
              <a:rPr lang="nl-NL" sz="1400" b="1" dirty="0" err="1">
                <a:solidFill>
                  <a:srgbClr val="FFC000"/>
                </a:solidFill>
              </a:rPr>
              <a:t>clinical</a:t>
            </a:r>
            <a:br>
              <a:rPr lang="nl-NL" sz="1400" b="1" dirty="0">
                <a:solidFill>
                  <a:srgbClr val="FFC000"/>
                </a:solidFill>
              </a:rPr>
            </a:br>
            <a:r>
              <a:rPr lang="nl-NL" sz="1400" b="1" dirty="0">
                <a:solidFill>
                  <a:srgbClr val="FFC000"/>
                </a:solidFill>
              </a:rPr>
              <a:t>research.</a:t>
            </a:r>
          </a:p>
          <a:p>
            <a:pPr marL="0" indent="0">
              <a:buNone/>
            </a:pPr>
            <a:br>
              <a:rPr lang="nl-NL" sz="1400" b="1" dirty="0"/>
            </a:br>
            <a:r>
              <a:rPr lang="nl-NL" sz="1400" dirty="0"/>
              <a:t>2.1 As </a:t>
            </a:r>
            <a:r>
              <a:rPr lang="nl-NL" sz="1400" dirty="0" err="1"/>
              <a:t>with</a:t>
            </a:r>
            <a:r>
              <a:rPr lang="nl-NL" sz="1400" dirty="0"/>
              <a:t> all registries, registries for RD </a:t>
            </a:r>
            <a:r>
              <a:rPr lang="nl-NL" sz="1400" dirty="0" err="1"/>
              <a:t>should</a:t>
            </a:r>
            <a:r>
              <a:rPr lang="nl-NL" sz="1400" dirty="0"/>
              <a:t> </a:t>
            </a:r>
            <a:r>
              <a:rPr lang="nl-NL" sz="1400" dirty="0" err="1"/>
              <a:t>establish</a:t>
            </a:r>
            <a:r>
              <a:rPr lang="nl-NL" sz="1400" dirty="0"/>
              <a:t> </a:t>
            </a:r>
            <a:r>
              <a:rPr lang="nl-NL" sz="1400" dirty="0" err="1"/>
              <a:t>clear</a:t>
            </a:r>
            <a:r>
              <a:rPr lang="nl-NL" sz="1400" dirty="0"/>
              <a:t> </a:t>
            </a:r>
            <a:r>
              <a:rPr lang="nl-NL" sz="1400" dirty="0" err="1"/>
              <a:t>purposes</a:t>
            </a:r>
            <a:r>
              <a:rPr lang="nl-NL" sz="1400" dirty="0"/>
              <a:t> </a:t>
            </a:r>
            <a:r>
              <a:rPr lang="nl-NL" sz="1400" dirty="0" err="1"/>
              <a:t>and</a:t>
            </a:r>
            <a:r>
              <a:rPr lang="nl-NL" sz="1400" dirty="0"/>
              <a:t> </a:t>
            </a:r>
            <a:r>
              <a:rPr lang="nl-NL" sz="1400" dirty="0" err="1"/>
              <a:t>objectives</a:t>
            </a:r>
            <a:r>
              <a:rPr lang="nl-NL" sz="1400" dirty="0"/>
              <a:t> of</a:t>
            </a:r>
            <a:br>
              <a:rPr lang="nl-NL" sz="1400" dirty="0"/>
            </a:br>
            <a:r>
              <a:rPr lang="nl-NL" sz="1400" dirty="0" err="1"/>
              <a:t>the</a:t>
            </a:r>
            <a:r>
              <a:rPr lang="nl-NL" sz="1400" dirty="0"/>
              <a:t> data </a:t>
            </a:r>
            <a:r>
              <a:rPr lang="nl-NL" sz="1400" dirty="0" err="1"/>
              <a:t>collection</a:t>
            </a:r>
            <a:r>
              <a:rPr lang="nl-NL" sz="1400" dirty="0"/>
              <a:t>: </a:t>
            </a:r>
            <a:r>
              <a:rPr lang="nl-NL" sz="1400" dirty="0" err="1"/>
              <a:t>the</a:t>
            </a:r>
            <a:r>
              <a:rPr lang="nl-NL" sz="1400" dirty="0"/>
              <a:t> type of data </a:t>
            </a:r>
            <a:r>
              <a:rPr lang="nl-NL" sz="1400" dirty="0" err="1"/>
              <a:t>collection</a:t>
            </a:r>
            <a:r>
              <a:rPr lang="nl-NL" sz="1400" dirty="0"/>
              <a:t> </a:t>
            </a:r>
            <a:r>
              <a:rPr lang="nl-NL" sz="1400" dirty="0" err="1"/>
              <a:t>should</a:t>
            </a:r>
            <a:r>
              <a:rPr lang="nl-NL" sz="1400" dirty="0"/>
              <a:t> </a:t>
            </a:r>
            <a:r>
              <a:rPr lang="nl-NL" sz="1400" dirty="0" err="1"/>
              <a:t>be</a:t>
            </a:r>
            <a:r>
              <a:rPr lang="nl-NL" sz="1400" dirty="0"/>
              <a:t> </a:t>
            </a:r>
            <a:r>
              <a:rPr lang="nl-NL" sz="1400" dirty="0" err="1"/>
              <a:t>suited</a:t>
            </a:r>
            <a:r>
              <a:rPr lang="nl-NL" sz="1400" dirty="0"/>
              <a:t> </a:t>
            </a:r>
            <a:r>
              <a:rPr lang="nl-NL" sz="1400" dirty="0" err="1"/>
              <a:t>to</a:t>
            </a:r>
            <a:r>
              <a:rPr lang="nl-NL" sz="1400" dirty="0"/>
              <a:t> </a:t>
            </a:r>
            <a:r>
              <a:rPr lang="nl-NL" sz="1400" dirty="0" err="1"/>
              <a:t>the</a:t>
            </a:r>
            <a:r>
              <a:rPr lang="nl-NL" sz="1400" dirty="0"/>
              <a:t> </a:t>
            </a:r>
            <a:r>
              <a:rPr lang="nl-NL" sz="1400" dirty="0" err="1"/>
              <a:t>need</a:t>
            </a:r>
            <a:r>
              <a:rPr lang="nl-NL" sz="1400" dirty="0"/>
              <a:t>, </a:t>
            </a:r>
            <a:r>
              <a:rPr lang="nl-NL" sz="1400" dirty="0" err="1"/>
              <a:t>and</a:t>
            </a:r>
            <a:r>
              <a:rPr lang="nl-NL" sz="1400" dirty="0"/>
              <a:t> </a:t>
            </a:r>
            <a:r>
              <a:rPr lang="nl-NL" sz="1400" dirty="0" err="1"/>
              <a:t>the</a:t>
            </a:r>
            <a:r>
              <a:rPr lang="nl-NL" sz="1400" dirty="0"/>
              <a:t> data</a:t>
            </a:r>
            <a:br>
              <a:rPr lang="nl-NL" sz="1400" dirty="0"/>
            </a:br>
            <a:r>
              <a:rPr lang="nl-NL" sz="1400" dirty="0" err="1"/>
              <a:t>captured</a:t>
            </a:r>
            <a:r>
              <a:rPr lang="nl-NL" sz="1400" dirty="0"/>
              <a:t> </a:t>
            </a:r>
            <a:r>
              <a:rPr lang="nl-NL" sz="1400" dirty="0" err="1"/>
              <a:t>should</a:t>
            </a:r>
            <a:r>
              <a:rPr lang="nl-NL" sz="1400" dirty="0"/>
              <a:t> </a:t>
            </a:r>
            <a:r>
              <a:rPr lang="nl-NL" sz="1400" dirty="0" err="1"/>
              <a:t>be</a:t>
            </a:r>
            <a:r>
              <a:rPr lang="nl-NL" sz="1400" dirty="0"/>
              <a:t> </a:t>
            </a:r>
            <a:r>
              <a:rPr lang="nl-NL" sz="1400" dirty="0" err="1"/>
              <a:t>appropriate</a:t>
            </a:r>
            <a:r>
              <a:rPr lang="nl-NL" sz="1400" dirty="0"/>
              <a:t> </a:t>
            </a:r>
            <a:r>
              <a:rPr lang="nl-NL" sz="1400" dirty="0" err="1"/>
              <a:t>to</a:t>
            </a:r>
            <a:r>
              <a:rPr lang="nl-NL" sz="1400" dirty="0"/>
              <a:t> </a:t>
            </a:r>
            <a:r>
              <a:rPr lang="nl-NL" sz="1400" dirty="0" err="1"/>
              <a:t>the</a:t>
            </a:r>
            <a:r>
              <a:rPr lang="nl-NL" sz="1400" dirty="0"/>
              <a:t> </a:t>
            </a:r>
            <a:r>
              <a:rPr lang="nl-NL" sz="1400" dirty="0" err="1"/>
              <a:t>proposed</a:t>
            </a:r>
            <a:r>
              <a:rPr lang="nl-NL" sz="1400" dirty="0"/>
              <a:t> </a:t>
            </a:r>
            <a:r>
              <a:rPr lang="nl-NL" sz="1400" dirty="0" err="1"/>
              <a:t>use</a:t>
            </a:r>
            <a:r>
              <a:rPr lang="nl-NL" sz="1400" dirty="0"/>
              <a:t> of </a:t>
            </a:r>
            <a:r>
              <a:rPr lang="nl-NL" sz="1400" dirty="0" err="1"/>
              <a:t>the</a:t>
            </a:r>
            <a:r>
              <a:rPr lang="nl-NL" sz="1400" dirty="0"/>
              <a:t> data, </a:t>
            </a:r>
            <a:r>
              <a:rPr lang="nl-NL" sz="1400" dirty="0" err="1"/>
              <a:t>both</a:t>
            </a:r>
            <a:r>
              <a:rPr lang="nl-NL" sz="1400" dirty="0"/>
              <a:t> in </a:t>
            </a:r>
            <a:r>
              <a:rPr lang="nl-NL" sz="1400" dirty="0" err="1"/>
              <a:t>terms</a:t>
            </a:r>
            <a:r>
              <a:rPr lang="nl-NL" sz="1400" dirty="0"/>
              <a:t> of scope </a:t>
            </a:r>
            <a:r>
              <a:rPr lang="nl-NL" sz="1400" dirty="0" err="1"/>
              <a:t>and</a:t>
            </a:r>
            <a:br>
              <a:rPr lang="nl-NL" sz="1400" dirty="0"/>
            </a:br>
            <a:r>
              <a:rPr lang="nl-NL" sz="1400" dirty="0"/>
              <a:t>level of detail.</a:t>
            </a:r>
          </a:p>
          <a:p>
            <a:pPr marL="0" indent="0">
              <a:buNone/>
            </a:pPr>
            <a:br>
              <a:rPr lang="nl-NL" sz="1400" dirty="0"/>
            </a:br>
            <a:r>
              <a:rPr lang="nl-NL" sz="1400" dirty="0"/>
              <a:t>2.2 RD </a:t>
            </a:r>
            <a:r>
              <a:rPr lang="nl-NL" sz="1400" dirty="0" err="1"/>
              <a:t>Centres</a:t>
            </a:r>
            <a:r>
              <a:rPr lang="nl-NL" sz="1400" dirty="0"/>
              <a:t> of Expertise, </a:t>
            </a:r>
            <a:r>
              <a:rPr lang="nl-NL" sz="1400" dirty="0" err="1"/>
              <a:t>where</a:t>
            </a:r>
            <a:r>
              <a:rPr lang="nl-NL" sz="1400" dirty="0"/>
              <a:t> </a:t>
            </a:r>
            <a:r>
              <a:rPr lang="nl-NL" sz="1400" dirty="0" err="1"/>
              <a:t>they</a:t>
            </a:r>
            <a:r>
              <a:rPr lang="nl-NL" sz="1400" dirty="0"/>
              <a:t> </a:t>
            </a:r>
            <a:r>
              <a:rPr lang="nl-NL" sz="1400" dirty="0" err="1"/>
              <a:t>exist</a:t>
            </a:r>
            <a:r>
              <a:rPr lang="nl-NL" sz="1400" dirty="0"/>
              <a:t>, </a:t>
            </a:r>
            <a:r>
              <a:rPr lang="nl-NL" sz="1400" dirty="0" err="1"/>
              <a:t>should</a:t>
            </a:r>
            <a:r>
              <a:rPr lang="nl-NL" sz="1400" dirty="0"/>
              <a:t> </a:t>
            </a:r>
            <a:r>
              <a:rPr lang="nl-NL" sz="1400" dirty="0" err="1"/>
              <a:t>contribute</a:t>
            </a:r>
            <a:r>
              <a:rPr lang="nl-NL" sz="1400" dirty="0"/>
              <a:t> </a:t>
            </a:r>
            <a:r>
              <a:rPr lang="nl-NL" sz="1400" dirty="0" err="1"/>
              <a:t>to</a:t>
            </a:r>
            <a:r>
              <a:rPr lang="nl-NL" sz="1400" dirty="0"/>
              <a:t> a </a:t>
            </a:r>
            <a:r>
              <a:rPr lang="nl-NL" sz="1400" dirty="0" err="1"/>
              <a:t>registry</a:t>
            </a:r>
            <a:r>
              <a:rPr lang="nl-NL" sz="1400" dirty="0"/>
              <a:t>(</a:t>
            </a:r>
            <a:r>
              <a:rPr lang="nl-NL" sz="1400" dirty="0" err="1"/>
              <a:t>ies</a:t>
            </a:r>
            <a:r>
              <a:rPr lang="nl-NL" sz="1400" dirty="0"/>
              <a:t>). </a:t>
            </a:r>
            <a:r>
              <a:rPr lang="nl-NL" sz="1400" dirty="0" err="1"/>
              <a:t>Other</a:t>
            </a:r>
            <a:br>
              <a:rPr lang="nl-NL" sz="1400" dirty="0"/>
            </a:br>
            <a:r>
              <a:rPr lang="nl-NL" sz="1400" dirty="0"/>
              <a:t>experts in </a:t>
            </a:r>
            <a:r>
              <a:rPr lang="nl-NL" sz="1400" dirty="0" err="1"/>
              <a:t>the</a:t>
            </a:r>
            <a:r>
              <a:rPr lang="nl-NL" sz="1400" dirty="0"/>
              <a:t> field </a:t>
            </a:r>
            <a:r>
              <a:rPr lang="nl-NL" sz="1400" dirty="0" err="1"/>
              <a:t>should</a:t>
            </a:r>
            <a:r>
              <a:rPr lang="nl-NL" sz="1400" dirty="0"/>
              <a:t> </a:t>
            </a:r>
            <a:r>
              <a:rPr lang="nl-NL" sz="1400" dirty="0" err="1"/>
              <a:t>also</a:t>
            </a:r>
            <a:r>
              <a:rPr lang="nl-NL" sz="1400" dirty="0"/>
              <a:t> </a:t>
            </a:r>
            <a:r>
              <a:rPr lang="nl-NL" sz="1400" dirty="0" err="1"/>
              <a:t>contribute</a:t>
            </a:r>
            <a:r>
              <a:rPr lang="nl-NL" sz="1400" dirty="0"/>
              <a:t> </a:t>
            </a:r>
            <a:r>
              <a:rPr lang="nl-NL" sz="1400" dirty="0" err="1"/>
              <a:t>to</a:t>
            </a:r>
            <a:r>
              <a:rPr lang="nl-NL" sz="1400" dirty="0"/>
              <a:t> </a:t>
            </a:r>
            <a:r>
              <a:rPr lang="nl-NL" sz="1400" dirty="0" err="1"/>
              <a:t>the</a:t>
            </a:r>
            <a:r>
              <a:rPr lang="nl-NL" sz="1400" dirty="0"/>
              <a:t> </a:t>
            </a:r>
            <a:r>
              <a:rPr lang="nl-NL" sz="1400" dirty="0" err="1"/>
              <a:t>registry</a:t>
            </a:r>
            <a:r>
              <a:rPr lang="nl-NL" sz="1400" dirty="0"/>
              <a:t>(</a:t>
            </a:r>
            <a:r>
              <a:rPr lang="nl-NL" sz="1400" dirty="0" err="1"/>
              <a:t>ies</a:t>
            </a:r>
            <a:r>
              <a:rPr lang="nl-NL" sz="1400" dirty="0"/>
              <a:t>).</a:t>
            </a:r>
          </a:p>
          <a:p>
            <a:pPr marL="0" indent="0">
              <a:buNone/>
            </a:pPr>
            <a:br>
              <a:rPr lang="nl-NL" sz="1400" dirty="0"/>
            </a:br>
            <a:r>
              <a:rPr lang="nl-NL" sz="1400" dirty="0"/>
              <a:t>2.3 (Electronic) health records </a:t>
            </a:r>
            <a:r>
              <a:rPr lang="nl-NL" sz="1400" dirty="0" err="1"/>
              <a:t>from</a:t>
            </a:r>
            <a:r>
              <a:rPr lang="nl-NL" sz="1400" dirty="0"/>
              <a:t> </a:t>
            </a:r>
            <a:r>
              <a:rPr lang="nl-NL" sz="1400" dirty="0" err="1"/>
              <a:t>any</a:t>
            </a:r>
            <a:r>
              <a:rPr lang="nl-NL" sz="1400" dirty="0"/>
              <a:t> sector of </a:t>
            </a:r>
            <a:r>
              <a:rPr lang="nl-NL" sz="1400" dirty="0" err="1"/>
              <a:t>healthcare</a:t>
            </a:r>
            <a:r>
              <a:rPr lang="nl-NL" sz="1400" dirty="0"/>
              <a:t> delivery are a </a:t>
            </a:r>
            <a:r>
              <a:rPr lang="nl-NL" sz="1400" dirty="0" err="1"/>
              <a:t>valuable</a:t>
            </a:r>
            <a:r>
              <a:rPr lang="nl-NL" sz="1400" dirty="0"/>
              <a:t> source</a:t>
            </a:r>
            <a:br>
              <a:rPr lang="nl-NL" sz="1400" dirty="0"/>
            </a:br>
            <a:r>
              <a:rPr lang="nl-NL" sz="1400" dirty="0"/>
              <a:t>for </a:t>
            </a:r>
            <a:r>
              <a:rPr lang="nl-NL" sz="1400" dirty="0" err="1"/>
              <a:t>core</a:t>
            </a:r>
            <a:r>
              <a:rPr lang="nl-NL" sz="1400" dirty="0"/>
              <a:t> data </a:t>
            </a:r>
            <a:r>
              <a:rPr lang="nl-NL" sz="1400" dirty="0" err="1"/>
              <a:t>collection</a:t>
            </a:r>
            <a:r>
              <a:rPr lang="nl-NL" sz="1400" dirty="0"/>
              <a:t>. Automatic data </a:t>
            </a:r>
            <a:r>
              <a:rPr lang="nl-NL" sz="1400" dirty="0" err="1"/>
              <a:t>acquisition</a:t>
            </a:r>
            <a:r>
              <a:rPr lang="nl-NL" sz="1400" dirty="0"/>
              <a:t> </a:t>
            </a:r>
            <a:r>
              <a:rPr lang="nl-NL" sz="1400" dirty="0" err="1"/>
              <a:t>from</a:t>
            </a:r>
            <a:r>
              <a:rPr lang="nl-NL" sz="1400" dirty="0"/>
              <a:t> these sources </a:t>
            </a:r>
            <a:r>
              <a:rPr lang="nl-NL" sz="1400" dirty="0" err="1"/>
              <a:t>should</a:t>
            </a:r>
            <a:r>
              <a:rPr lang="nl-NL" sz="1400" dirty="0"/>
              <a:t> </a:t>
            </a:r>
            <a:r>
              <a:rPr lang="nl-NL" sz="1400" dirty="0" err="1"/>
              <a:t>be</a:t>
            </a:r>
            <a:r>
              <a:rPr lang="nl-NL" sz="1400" dirty="0"/>
              <a:t> </a:t>
            </a:r>
            <a:r>
              <a:rPr lang="nl-NL" sz="1400" dirty="0" err="1"/>
              <a:t>envisaged</a:t>
            </a:r>
            <a:br>
              <a:rPr lang="nl-NL" sz="1400" dirty="0"/>
            </a:br>
            <a:r>
              <a:rPr lang="nl-NL" sz="1400" dirty="0" err="1"/>
              <a:t>to</a:t>
            </a:r>
            <a:r>
              <a:rPr lang="nl-NL" sz="1400" dirty="0"/>
              <a:t> </a:t>
            </a:r>
            <a:r>
              <a:rPr lang="nl-NL" sz="1400" dirty="0" err="1"/>
              <a:t>ease</a:t>
            </a:r>
            <a:r>
              <a:rPr lang="nl-NL" sz="1400" dirty="0"/>
              <a:t> </a:t>
            </a:r>
            <a:r>
              <a:rPr lang="nl-NL" sz="1400" dirty="0" err="1"/>
              <a:t>the</a:t>
            </a:r>
            <a:r>
              <a:rPr lang="nl-NL" sz="1400" dirty="0"/>
              <a:t> data </a:t>
            </a:r>
            <a:r>
              <a:rPr lang="nl-NL" sz="1400" dirty="0" err="1"/>
              <a:t>collection</a:t>
            </a:r>
            <a:r>
              <a:rPr lang="nl-NL" sz="1400" dirty="0"/>
              <a:t> </a:t>
            </a:r>
            <a:r>
              <a:rPr lang="nl-NL" sz="1400" dirty="0" err="1"/>
              <a:t>process</a:t>
            </a:r>
            <a:r>
              <a:rPr lang="nl-NL" sz="1400" dirty="0"/>
              <a:t>.</a:t>
            </a:r>
          </a:p>
          <a:p>
            <a:pPr marL="0" indent="0">
              <a:buNone/>
            </a:pPr>
            <a:br>
              <a:rPr lang="nl-NL" sz="1400" dirty="0"/>
            </a:br>
            <a:r>
              <a:rPr lang="nl-NL" sz="1400" dirty="0"/>
              <a:t>2.4 Collection of data on RD </a:t>
            </a:r>
            <a:r>
              <a:rPr lang="nl-NL" sz="1400" dirty="0" err="1"/>
              <a:t>should</a:t>
            </a:r>
            <a:r>
              <a:rPr lang="nl-NL" sz="1400" dirty="0"/>
              <a:t> </a:t>
            </a:r>
            <a:r>
              <a:rPr lang="nl-NL" sz="1400" dirty="0" err="1"/>
              <a:t>be</a:t>
            </a:r>
            <a:r>
              <a:rPr lang="nl-NL" sz="1400" dirty="0"/>
              <a:t> </a:t>
            </a:r>
            <a:r>
              <a:rPr lang="nl-NL" sz="1400" dirty="0" err="1"/>
              <a:t>delineated</a:t>
            </a:r>
            <a:r>
              <a:rPr lang="nl-NL" sz="1400" dirty="0"/>
              <a:t> in </a:t>
            </a:r>
            <a:r>
              <a:rPr lang="nl-NL" sz="1400" dirty="0" err="1"/>
              <a:t>the</a:t>
            </a:r>
            <a:r>
              <a:rPr lang="nl-NL" sz="1400" dirty="0"/>
              <a:t> National RD plan/</a:t>
            </a:r>
            <a:r>
              <a:rPr lang="nl-NL" sz="1400" dirty="0" err="1"/>
              <a:t>strategy</a:t>
            </a:r>
            <a:r>
              <a:rPr lang="nl-NL" sz="1400" dirty="0"/>
              <a:t>.</a:t>
            </a:r>
          </a:p>
          <a:p>
            <a:pPr marL="0" indent="0">
              <a:buNone/>
            </a:pPr>
            <a:br>
              <a:rPr lang="nl-NL" sz="1400" dirty="0"/>
            </a:br>
            <a:r>
              <a:rPr lang="nl-NL" sz="1400" dirty="0"/>
              <a:t>2.5 A system </a:t>
            </a:r>
            <a:r>
              <a:rPr lang="nl-NL" sz="1400" dirty="0" err="1"/>
              <a:t>to</a:t>
            </a:r>
            <a:r>
              <a:rPr lang="nl-NL" sz="1400" dirty="0"/>
              <a:t> </a:t>
            </a:r>
            <a:r>
              <a:rPr lang="nl-NL" sz="1400" dirty="0" err="1"/>
              <a:t>allow</a:t>
            </a:r>
            <a:r>
              <a:rPr lang="nl-NL" sz="1400" dirty="0"/>
              <a:t> </a:t>
            </a:r>
            <a:r>
              <a:rPr lang="nl-NL" sz="1400" dirty="0" err="1"/>
              <a:t>the</a:t>
            </a:r>
            <a:r>
              <a:rPr lang="nl-NL" sz="1400" dirty="0"/>
              <a:t> </a:t>
            </a:r>
            <a:r>
              <a:rPr lang="nl-NL" sz="1400" dirty="0" err="1"/>
              <a:t>collection</a:t>
            </a:r>
            <a:r>
              <a:rPr lang="nl-NL" sz="1400" dirty="0"/>
              <a:t> of data </a:t>
            </a:r>
            <a:r>
              <a:rPr lang="nl-NL" sz="1400" dirty="0" err="1"/>
              <a:t>directly</a:t>
            </a:r>
            <a:r>
              <a:rPr lang="nl-NL" sz="1400" dirty="0"/>
              <a:t> </a:t>
            </a:r>
            <a:r>
              <a:rPr lang="nl-NL" sz="1400" dirty="0" err="1"/>
              <a:t>reported</a:t>
            </a:r>
            <a:r>
              <a:rPr lang="nl-NL" sz="1400" dirty="0"/>
              <a:t> </a:t>
            </a:r>
            <a:r>
              <a:rPr lang="nl-NL" sz="1400" dirty="0" err="1"/>
              <a:t>by</a:t>
            </a:r>
            <a:r>
              <a:rPr lang="nl-NL" sz="1400" dirty="0"/>
              <a:t> </a:t>
            </a:r>
            <a:r>
              <a:rPr lang="nl-NL" sz="1400" dirty="0" err="1"/>
              <a:t>patients</a:t>
            </a:r>
            <a:r>
              <a:rPr lang="nl-NL" sz="1400" dirty="0"/>
              <a:t> </a:t>
            </a:r>
            <a:r>
              <a:rPr lang="nl-NL" sz="1400" dirty="0" err="1"/>
              <a:t>should</a:t>
            </a:r>
            <a:r>
              <a:rPr lang="nl-NL" sz="1400" dirty="0"/>
              <a:t> </a:t>
            </a:r>
            <a:r>
              <a:rPr lang="nl-NL" sz="1400" dirty="0" err="1"/>
              <a:t>be</a:t>
            </a:r>
            <a:r>
              <a:rPr lang="nl-NL" sz="1400" dirty="0"/>
              <a:t> </a:t>
            </a:r>
            <a:r>
              <a:rPr lang="nl-NL" sz="1400" dirty="0" err="1"/>
              <a:t>included</a:t>
            </a:r>
            <a:br>
              <a:rPr lang="nl-NL" sz="1400" dirty="0"/>
            </a:br>
            <a:r>
              <a:rPr lang="nl-NL" sz="1400" dirty="0" err="1"/>
              <a:t>along</a:t>
            </a:r>
            <a:r>
              <a:rPr lang="nl-NL" sz="1400" dirty="0"/>
              <a:t> </a:t>
            </a:r>
            <a:r>
              <a:rPr lang="nl-NL" sz="1400" dirty="0" err="1"/>
              <a:t>with</a:t>
            </a:r>
            <a:r>
              <a:rPr lang="nl-NL" sz="1400" dirty="0"/>
              <a:t> systems for data </a:t>
            </a:r>
            <a:r>
              <a:rPr lang="nl-NL" sz="1400" dirty="0" err="1"/>
              <a:t>reported</a:t>
            </a:r>
            <a:r>
              <a:rPr lang="nl-NL" sz="1400" dirty="0"/>
              <a:t> </a:t>
            </a:r>
            <a:r>
              <a:rPr lang="nl-NL" sz="1400" dirty="0" err="1"/>
              <a:t>by</a:t>
            </a:r>
            <a:r>
              <a:rPr lang="nl-NL" sz="1400" dirty="0"/>
              <a:t> </a:t>
            </a:r>
            <a:r>
              <a:rPr lang="nl-NL" sz="1400" dirty="0" err="1"/>
              <a:t>clinicians</a:t>
            </a:r>
            <a:r>
              <a:rPr lang="nl-NL" sz="1400" dirty="0"/>
              <a:t>.</a:t>
            </a:r>
          </a:p>
        </p:txBody>
      </p:sp>
    </p:spTree>
    <p:extLst>
      <p:ext uri="{BB962C8B-B14F-4D97-AF65-F5344CB8AC3E}">
        <p14:creationId xmlns:p14="http://schemas.microsoft.com/office/powerpoint/2010/main" val="3051008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pPr marL="0" indent="0">
              <a:buNone/>
            </a:pPr>
            <a:r>
              <a:rPr lang="nl-NL" sz="1400" b="1" dirty="0">
                <a:solidFill>
                  <a:srgbClr val="FFC000"/>
                </a:solidFill>
              </a:rPr>
              <a:t>3. </a:t>
            </a:r>
            <a:r>
              <a:rPr lang="nl-NL" sz="1400" b="1" dirty="0" err="1">
                <a:solidFill>
                  <a:srgbClr val="FFC000"/>
                </a:solidFill>
              </a:rPr>
              <a:t>Collected</a:t>
            </a:r>
            <a:r>
              <a:rPr lang="nl-NL" sz="1400" b="1" dirty="0">
                <a:solidFill>
                  <a:srgbClr val="FFC000"/>
                </a:solidFill>
              </a:rPr>
              <a:t> data </a:t>
            </a:r>
            <a:r>
              <a:rPr lang="nl-NL" sz="1400" b="1" dirty="0" err="1">
                <a:solidFill>
                  <a:srgbClr val="FFC000"/>
                </a:solidFill>
              </a:rPr>
              <a:t>should</a:t>
            </a:r>
            <a:r>
              <a:rPr lang="nl-NL" sz="1400" b="1" dirty="0">
                <a:solidFill>
                  <a:srgbClr val="FFC000"/>
                </a:solidFill>
              </a:rPr>
              <a:t> </a:t>
            </a:r>
            <a:r>
              <a:rPr lang="nl-NL" sz="1400" b="1" dirty="0" err="1">
                <a:solidFill>
                  <a:srgbClr val="FFC000"/>
                </a:solidFill>
              </a:rPr>
              <a:t>be</a:t>
            </a:r>
            <a:r>
              <a:rPr lang="nl-NL" sz="1400" b="1" dirty="0">
                <a:solidFill>
                  <a:srgbClr val="FFC000"/>
                </a:solidFill>
              </a:rPr>
              <a:t> </a:t>
            </a:r>
            <a:r>
              <a:rPr lang="nl-NL" sz="1400" b="1" dirty="0" err="1">
                <a:solidFill>
                  <a:srgbClr val="FFC000"/>
                </a:solidFill>
              </a:rPr>
              <a:t>utilised</a:t>
            </a:r>
            <a:r>
              <a:rPr lang="nl-NL" sz="1400" b="1" dirty="0">
                <a:solidFill>
                  <a:srgbClr val="FFC000"/>
                </a:solidFill>
              </a:rPr>
              <a:t> for public health </a:t>
            </a:r>
            <a:r>
              <a:rPr lang="nl-NL" sz="1400" b="1" dirty="0" err="1">
                <a:solidFill>
                  <a:srgbClr val="FFC000"/>
                </a:solidFill>
              </a:rPr>
              <a:t>and</a:t>
            </a:r>
            <a:r>
              <a:rPr lang="nl-NL" sz="1400" b="1" dirty="0">
                <a:solidFill>
                  <a:srgbClr val="FFC000"/>
                </a:solidFill>
              </a:rPr>
              <a:t> research </a:t>
            </a:r>
            <a:r>
              <a:rPr lang="nl-NL" sz="1400" b="1" dirty="0" err="1">
                <a:solidFill>
                  <a:srgbClr val="FFC000"/>
                </a:solidFill>
              </a:rPr>
              <a:t>purposes</a:t>
            </a:r>
            <a:r>
              <a:rPr lang="nl-NL" sz="1400" b="1" dirty="0">
                <a:solidFill>
                  <a:srgbClr val="FFC000"/>
                </a:solidFill>
              </a:rPr>
              <a:t>.</a:t>
            </a:r>
            <a:endParaRPr lang="nl-NL" sz="1400" dirty="0">
              <a:solidFill>
                <a:srgbClr val="FFC000"/>
              </a:solidFill>
            </a:endParaRPr>
          </a:p>
          <a:p>
            <a:pPr marL="0" indent="0">
              <a:buNone/>
            </a:pPr>
            <a:br>
              <a:rPr lang="nl-NL" sz="1400" b="1" dirty="0"/>
            </a:br>
            <a:r>
              <a:rPr lang="nl-NL" sz="1400" dirty="0"/>
              <a:t>3.1 RD data </a:t>
            </a:r>
            <a:r>
              <a:rPr lang="nl-NL" sz="1400" dirty="0" err="1"/>
              <a:t>collected</a:t>
            </a:r>
            <a:r>
              <a:rPr lang="nl-NL" sz="1400" dirty="0"/>
              <a:t> </a:t>
            </a:r>
            <a:r>
              <a:rPr lang="nl-NL" sz="1400" dirty="0" err="1"/>
              <a:t>should</a:t>
            </a:r>
            <a:r>
              <a:rPr lang="nl-NL" sz="1400" dirty="0"/>
              <a:t> </a:t>
            </a:r>
            <a:r>
              <a:rPr lang="nl-NL" sz="1400" dirty="0" err="1"/>
              <a:t>be</a:t>
            </a:r>
            <a:r>
              <a:rPr lang="nl-NL" sz="1400" dirty="0"/>
              <a:t> </a:t>
            </a:r>
            <a:r>
              <a:rPr lang="nl-NL" sz="1400" dirty="0" err="1"/>
              <a:t>used</a:t>
            </a:r>
            <a:r>
              <a:rPr lang="nl-NL" sz="1400" dirty="0"/>
              <a:t> </a:t>
            </a:r>
            <a:r>
              <a:rPr lang="nl-NL" sz="1400" dirty="0" err="1"/>
              <a:t>to</a:t>
            </a:r>
            <a:r>
              <a:rPr lang="nl-NL" sz="1400" dirty="0"/>
              <a:t> support policy development at </a:t>
            </a:r>
            <a:r>
              <a:rPr lang="nl-NL" sz="1400" dirty="0" err="1"/>
              <a:t>local</a:t>
            </a:r>
            <a:r>
              <a:rPr lang="nl-NL" sz="1400" dirty="0"/>
              <a:t>, </a:t>
            </a:r>
            <a:r>
              <a:rPr lang="nl-NL" sz="1400" dirty="0" err="1"/>
              <a:t>regional</a:t>
            </a:r>
            <a:r>
              <a:rPr lang="nl-NL" sz="1400" dirty="0"/>
              <a:t>,</a:t>
            </a:r>
            <a:br>
              <a:rPr lang="nl-NL" sz="1400" dirty="0"/>
            </a:br>
            <a:r>
              <a:rPr lang="nl-NL" sz="1400" dirty="0" err="1"/>
              <a:t>national</a:t>
            </a:r>
            <a:r>
              <a:rPr lang="nl-NL" sz="1400" dirty="0"/>
              <a:t> </a:t>
            </a:r>
            <a:r>
              <a:rPr lang="nl-NL" sz="1400" dirty="0" err="1"/>
              <a:t>and</a:t>
            </a:r>
            <a:r>
              <a:rPr lang="nl-NL" sz="1400" dirty="0"/>
              <a:t> </a:t>
            </a:r>
            <a:r>
              <a:rPr lang="nl-NL" sz="1400" dirty="0" err="1"/>
              <a:t>international</a:t>
            </a:r>
            <a:r>
              <a:rPr lang="nl-NL" sz="1400" dirty="0"/>
              <a:t> level.</a:t>
            </a:r>
          </a:p>
          <a:p>
            <a:pPr marL="0" indent="0">
              <a:buNone/>
            </a:pPr>
            <a:br>
              <a:rPr lang="nl-NL" sz="1400" dirty="0"/>
            </a:br>
            <a:r>
              <a:rPr lang="nl-NL" sz="1400" dirty="0"/>
              <a:t>3.2 RD data </a:t>
            </a:r>
            <a:r>
              <a:rPr lang="nl-NL" sz="1400" dirty="0" err="1"/>
              <a:t>collected</a:t>
            </a:r>
            <a:r>
              <a:rPr lang="nl-NL" sz="1400" dirty="0"/>
              <a:t> </a:t>
            </a:r>
            <a:r>
              <a:rPr lang="nl-NL" sz="1400" dirty="0" err="1"/>
              <a:t>should</a:t>
            </a:r>
            <a:r>
              <a:rPr lang="nl-NL" sz="1400" dirty="0"/>
              <a:t>, </a:t>
            </a:r>
            <a:r>
              <a:rPr lang="nl-NL" sz="1400" dirty="0" err="1"/>
              <a:t>where</a:t>
            </a:r>
            <a:r>
              <a:rPr lang="nl-NL" sz="1400" dirty="0"/>
              <a:t> </a:t>
            </a:r>
            <a:r>
              <a:rPr lang="nl-NL" sz="1400" dirty="0" err="1"/>
              <a:t>possible</a:t>
            </a:r>
            <a:r>
              <a:rPr lang="nl-NL" sz="1400" dirty="0"/>
              <a:t>, </a:t>
            </a:r>
            <a:r>
              <a:rPr lang="nl-NL" sz="1400" dirty="0" err="1"/>
              <a:t>facilitate</a:t>
            </a:r>
            <a:r>
              <a:rPr lang="nl-NL" sz="1400" dirty="0"/>
              <a:t> </a:t>
            </a:r>
            <a:r>
              <a:rPr lang="nl-NL" sz="1400" dirty="0" err="1"/>
              <a:t>clinical</a:t>
            </a:r>
            <a:r>
              <a:rPr lang="nl-NL" sz="1400" dirty="0"/>
              <a:t> </a:t>
            </a:r>
            <a:r>
              <a:rPr lang="nl-NL" sz="1400" dirty="0" err="1"/>
              <a:t>and</a:t>
            </a:r>
            <a:r>
              <a:rPr lang="nl-NL" sz="1400" dirty="0"/>
              <a:t> </a:t>
            </a:r>
            <a:r>
              <a:rPr lang="nl-NL" sz="1400" dirty="0" err="1"/>
              <a:t>epidemiological</a:t>
            </a:r>
            <a:r>
              <a:rPr lang="nl-NL" sz="1400" dirty="0"/>
              <a:t> research</a:t>
            </a:r>
            <a:br>
              <a:rPr lang="nl-NL" sz="1400" dirty="0"/>
            </a:br>
            <a:r>
              <a:rPr lang="nl-NL" sz="1400" dirty="0" err="1"/>
              <a:t>and</a:t>
            </a:r>
            <a:r>
              <a:rPr lang="nl-NL" sz="1400" dirty="0"/>
              <a:t> </a:t>
            </a:r>
            <a:r>
              <a:rPr lang="nl-NL" sz="1400" dirty="0" err="1"/>
              <a:t>the</a:t>
            </a:r>
            <a:r>
              <a:rPr lang="nl-NL" sz="1400" dirty="0"/>
              <a:t> monitoring of care </a:t>
            </a:r>
            <a:r>
              <a:rPr lang="nl-NL" sz="1400" dirty="0" err="1"/>
              <a:t>provision</a:t>
            </a:r>
            <a:r>
              <a:rPr lang="nl-NL" sz="1400" dirty="0"/>
              <a:t> </a:t>
            </a:r>
            <a:r>
              <a:rPr lang="nl-NL" sz="1400" dirty="0" err="1"/>
              <a:t>and</a:t>
            </a:r>
            <a:r>
              <a:rPr lang="nl-NL" sz="1400" dirty="0"/>
              <a:t> </a:t>
            </a:r>
            <a:r>
              <a:rPr lang="nl-NL" sz="1400" dirty="0" err="1"/>
              <a:t>therapeutic</a:t>
            </a:r>
            <a:r>
              <a:rPr lang="nl-NL" sz="1400" dirty="0"/>
              <a:t> </a:t>
            </a:r>
            <a:r>
              <a:rPr lang="nl-NL" sz="1400" dirty="0" err="1"/>
              <a:t>interventions</a:t>
            </a:r>
            <a:r>
              <a:rPr lang="nl-NL" sz="1400" dirty="0"/>
              <a:t>, </a:t>
            </a:r>
            <a:r>
              <a:rPr lang="nl-NL" sz="1400" dirty="0" err="1"/>
              <a:t>including</a:t>
            </a:r>
            <a:r>
              <a:rPr lang="nl-NL" sz="1400" dirty="0"/>
              <a:t> off-label </a:t>
            </a:r>
            <a:r>
              <a:rPr lang="nl-NL" sz="1400" dirty="0" err="1"/>
              <a:t>use</a:t>
            </a:r>
            <a:r>
              <a:rPr lang="nl-NL" sz="1400" dirty="0"/>
              <a:t> of</a:t>
            </a:r>
            <a:br>
              <a:rPr lang="nl-NL" sz="1400" dirty="0"/>
            </a:br>
            <a:r>
              <a:rPr lang="nl-NL" sz="1400" dirty="0" err="1"/>
              <a:t>approved</a:t>
            </a:r>
            <a:r>
              <a:rPr lang="nl-NL" sz="1400" dirty="0"/>
              <a:t> drugs </a:t>
            </a:r>
            <a:r>
              <a:rPr lang="nl-NL" sz="1400" dirty="0" err="1"/>
              <a:t>and</a:t>
            </a:r>
            <a:r>
              <a:rPr lang="nl-NL" sz="1400" dirty="0"/>
              <a:t> </a:t>
            </a:r>
            <a:r>
              <a:rPr lang="nl-NL" sz="1400" dirty="0" err="1"/>
              <a:t>existing</a:t>
            </a:r>
            <a:r>
              <a:rPr lang="nl-NL" sz="1400" dirty="0"/>
              <a:t> </a:t>
            </a:r>
            <a:r>
              <a:rPr lang="nl-NL" sz="1400" dirty="0" err="1"/>
              <a:t>medications</a:t>
            </a:r>
            <a:r>
              <a:rPr lang="nl-NL" sz="1400" dirty="0"/>
              <a:t>.</a:t>
            </a:r>
          </a:p>
          <a:p>
            <a:pPr marL="0" indent="0">
              <a:buNone/>
            </a:pPr>
            <a:br>
              <a:rPr lang="nl-NL" sz="1400" dirty="0"/>
            </a:br>
            <a:r>
              <a:rPr lang="nl-NL" sz="1400" dirty="0"/>
              <a:t>3.3 RD data </a:t>
            </a:r>
            <a:r>
              <a:rPr lang="nl-NL" sz="1400" dirty="0" err="1"/>
              <a:t>collected</a:t>
            </a:r>
            <a:r>
              <a:rPr lang="nl-NL" sz="1400" dirty="0"/>
              <a:t> </a:t>
            </a:r>
            <a:r>
              <a:rPr lang="nl-NL" sz="1400" dirty="0" err="1"/>
              <a:t>should</a:t>
            </a:r>
            <a:r>
              <a:rPr lang="nl-NL" sz="1400" dirty="0"/>
              <a:t>, </a:t>
            </a:r>
            <a:r>
              <a:rPr lang="nl-NL" sz="1400" dirty="0" err="1"/>
              <a:t>where</a:t>
            </a:r>
            <a:r>
              <a:rPr lang="nl-NL" sz="1400" dirty="0"/>
              <a:t> </a:t>
            </a:r>
            <a:r>
              <a:rPr lang="nl-NL" sz="1400" dirty="0" err="1"/>
              <a:t>possible</a:t>
            </a:r>
            <a:r>
              <a:rPr lang="nl-NL" sz="1400" dirty="0"/>
              <a:t>, </a:t>
            </a:r>
            <a:r>
              <a:rPr lang="nl-NL" sz="1400" dirty="0" err="1"/>
              <a:t>be</a:t>
            </a:r>
            <a:r>
              <a:rPr lang="nl-NL" sz="1400" dirty="0"/>
              <a:t> </a:t>
            </a:r>
            <a:r>
              <a:rPr lang="nl-NL" sz="1400" dirty="0" err="1"/>
              <a:t>used</a:t>
            </a:r>
            <a:r>
              <a:rPr lang="nl-NL" sz="1400" dirty="0"/>
              <a:t> </a:t>
            </a:r>
            <a:r>
              <a:rPr lang="nl-NL" sz="1400" dirty="0" err="1"/>
              <a:t>to</a:t>
            </a:r>
            <a:r>
              <a:rPr lang="nl-NL" sz="1400" dirty="0"/>
              <a:t> </a:t>
            </a:r>
            <a:r>
              <a:rPr lang="nl-NL" sz="1400" dirty="0" err="1"/>
              <a:t>provide</a:t>
            </a:r>
            <a:r>
              <a:rPr lang="nl-NL" sz="1400" dirty="0"/>
              <a:t> information for </a:t>
            </a:r>
            <a:r>
              <a:rPr lang="nl-NL" sz="1400" dirty="0" err="1"/>
              <a:t>multicentre</a:t>
            </a:r>
            <a:r>
              <a:rPr lang="nl-NL" sz="1400" dirty="0"/>
              <a:t> </a:t>
            </a:r>
            <a:r>
              <a:rPr lang="nl-NL" sz="1400" dirty="0" err="1"/>
              <a:t>and</a:t>
            </a:r>
            <a:r>
              <a:rPr lang="nl-NL" sz="1400" dirty="0"/>
              <a:t> </a:t>
            </a:r>
            <a:r>
              <a:rPr lang="nl-NL" sz="1400" dirty="0" err="1"/>
              <a:t>multi-national</a:t>
            </a:r>
            <a:r>
              <a:rPr lang="nl-NL" sz="1400" dirty="0"/>
              <a:t> </a:t>
            </a:r>
            <a:r>
              <a:rPr lang="nl-NL" sz="1400" dirty="0" err="1"/>
              <a:t>clinical</a:t>
            </a:r>
            <a:r>
              <a:rPr lang="nl-NL" sz="1400" dirty="0"/>
              <a:t> trial </a:t>
            </a:r>
            <a:r>
              <a:rPr lang="nl-NL" sz="1400" dirty="0" err="1"/>
              <a:t>feasibility</a:t>
            </a:r>
            <a:r>
              <a:rPr lang="nl-NL" sz="1400" dirty="0"/>
              <a:t> studies.</a:t>
            </a:r>
          </a:p>
          <a:p>
            <a:pPr marL="0" indent="0">
              <a:buNone/>
            </a:pPr>
            <a:br>
              <a:rPr lang="nl-NL" sz="1400" dirty="0"/>
            </a:br>
            <a:r>
              <a:rPr lang="nl-NL" sz="1400" dirty="0"/>
              <a:t>3.4 Pooling of data </a:t>
            </a:r>
            <a:r>
              <a:rPr lang="nl-NL" sz="1400" dirty="0" err="1"/>
              <a:t>across</a:t>
            </a:r>
            <a:r>
              <a:rPr lang="nl-NL" sz="1400" dirty="0"/>
              <a:t> data </a:t>
            </a:r>
            <a:r>
              <a:rPr lang="nl-NL" sz="1400" dirty="0" err="1"/>
              <a:t>collections</a:t>
            </a:r>
            <a:r>
              <a:rPr lang="nl-NL" sz="1400" dirty="0"/>
              <a:t> </a:t>
            </a:r>
            <a:r>
              <a:rPr lang="nl-NL" sz="1400" dirty="0" err="1"/>
              <a:t>and</a:t>
            </a:r>
            <a:r>
              <a:rPr lang="nl-NL" sz="1400" dirty="0"/>
              <a:t> </a:t>
            </a:r>
            <a:r>
              <a:rPr lang="nl-NL" sz="1400" dirty="0" err="1"/>
              <a:t>other</a:t>
            </a:r>
            <a:r>
              <a:rPr lang="nl-NL" sz="1400" dirty="0"/>
              <a:t> resources, </a:t>
            </a:r>
            <a:r>
              <a:rPr lang="nl-NL" sz="1400" dirty="0" err="1"/>
              <a:t>including</a:t>
            </a:r>
            <a:r>
              <a:rPr lang="nl-NL" sz="1400" dirty="0"/>
              <a:t> </a:t>
            </a:r>
            <a:r>
              <a:rPr lang="nl-NL" sz="1400" dirty="0" err="1"/>
              <a:t>internationally</a:t>
            </a:r>
            <a:r>
              <a:rPr lang="nl-NL" sz="1400" dirty="0"/>
              <a:t>,</a:t>
            </a:r>
            <a:br>
              <a:rPr lang="nl-NL" sz="1400" dirty="0"/>
            </a:br>
            <a:r>
              <a:rPr lang="nl-NL" sz="1400" dirty="0" err="1"/>
              <a:t>should</a:t>
            </a:r>
            <a:r>
              <a:rPr lang="nl-NL" sz="1400" dirty="0"/>
              <a:t> </a:t>
            </a:r>
            <a:r>
              <a:rPr lang="nl-NL" sz="1400" dirty="0" err="1"/>
              <a:t>be</a:t>
            </a:r>
            <a:r>
              <a:rPr lang="nl-NL" sz="1400" dirty="0"/>
              <a:t> </a:t>
            </a:r>
            <a:r>
              <a:rPr lang="nl-NL" sz="1400" dirty="0" err="1"/>
              <a:t>encouraged</a:t>
            </a:r>
            <a:r>
              <a:rPr lang="nl-NL" sz="1400" dirty="0"/>
              <a:t> </a:t>
            </a:r>
            <a:r>
              <a:rPr lang="nl-NL" sz="1400" dirty="0" err="1"/>
              <a:t>to</a:t>
            </a:r>
            <a:r>
              <a:rPr lang="nl-NL" sz="1400" dirty="0"/>
              <a:t> </a:t>
            </a:r>
            <a:r>
              <a:rPr lang="nl-NL" sz="1400" dirty="0" err="1"/>
              <a:t>reach</a:t>
            </a:r>
            <a:r>
              <a:rPr lang="nl-NL" sz="1400" dirty="0"/>
              <a:t> a </a:t>
            </a:r>
            <a:r>
              <a:rPr lang="nl-NL" sz="1400" dirty="0" err="1"/>
              <a:t>critical</a:t>
            </a:r>
            <a:r>
              <a:rPr lang="nl-NL" sz="1400" dirty="0"/>
              <a:t> </a:t>
            </a:r>
            <a:r>
              <a:rPr lang="nl-NL" sz="1400" dirty="0" err="1"/>
              <a:t>mass</a:t>
            </a:r>
            <a:r>
              <a:rPr lang="nl-NL" sz="1400" dirty="0"/>
              <a:t> for data analysis. According </a:t>
            </a:r>
            <a:r>
              <a:rPr lang="nl-NL" sz="1400" dirty="0" err="1"/>
              <a:t>to</a:t>
            </a:r>
            <a:r>
              <a:rPr lang="nl-NL" sz="1400" dirty="0"/>
              <a:t> </a:t>
            </a:r>
            <a:r>
              <a:rPr lang="nl-NL" sz="1400" dirty="0" err="1"/>
              <a:t>the</a:t>
            </a:r>
            <a:br>
              <a:rPr lang="nl-NL" sz="1400" dirty="0"/>
            </a:br>
            <a:r>
              <a:rPr lang="nl-NL" sz="1400" dirty="0" err="1"/>
              <a:t>governance</a:t>
            </a:r>
            <a:r>
              <a:rPr lang="nl-NL" sz="1400" dirty="0"/>
              <a:t>/</a:t>
            </a:r>
            <a:r>
              <a:rPr lang="nl-NL" sz="1400" dirty="0" err="1"/>
              <a:t>oversight</a:t>
            </a:r>
            <a:r>
              <a:rPr lang="nl-NL" sz="1400" dirty="0"/>
              <a:t> criteria, data </a:t>
            </a:r>
            <a:r>
              <a:rPr lang="nl-NL" sz="1400" dirty="0" err="1"/>
              <a:t>should</a:t>
            </a:r>
            <a:r>
              <a:rPr lang="nl-NL" sz="1400" dirty="0"/>
              <a:t> </a:t>
            </a:r>
            <a:r>
              <a:rPr lang="nl-NL" sz="1400" dirty="0" err="1"/>
              <a:t>be</a:t>
            </a:r>
            <a:r>
              <a:rPr lang="nl-NL" sz="1400" dirty="0"/>
              <a:t> made </a:t>
            </a:r>
            <a:r>
              <a:rPr lang="nl-NL" sz="1400" dirty="0" err="1"/>
              <a:t>accessible</a:t>
            </a:r>
            <a:r>
              <a:rPr lang="nl-NL" sz="1400" dirty="0"/>
              <a:t> </a:t>
            </a:r>
            <a:r>
              <a:rPr lang="nl-NL" sz="1400" dirty="0" err="1"/>
              <a:t>to</a:t>
            </a:r>
            <a:r>
              <a:rPr lang="nl-NL" sz="1400" dirty="0"/>
              <a:t> </a:t>
            </a:r>
            <a:r>
              <a:rPr lang="nl-NL" sz="1400" dirty="0" err="1"/>
              <a:t>groups</a:t>
            </a:r>
            <a:r>
              <a:rPr lang="nl-NL" sz="1400" dirty="0"/>
              <a:t> </a:t>
            </a:r>
            <a:r>
              <a:rPr lang="nl-NL" sz="1400" dirty="0" err="1"/>
              <a:t>with</a:t>
            </a:r>
            <a:r>
              <a:rPr lang="nl-NL" sz="1400" dirty="0"/>
              <a:t> </a:t>
            </a:r>
            <a:r>
              <a:rPr lang="nl-NL" sz="1400" dirty="0" err="1"/>
              <a:t>legitimate</a:t>
            </a:r>
            <a:br>
              <a:rPr lang="nl-NL" sz="1400" dirty="0"/>
            </a:br>
            <a:r>
              <a:rPr lang="nl-NL" sz="1400" dirty="0" err="1"/>
              <a:t>questions</a:t>
            </a:r>
            <a:r>
              <a:rPr lang="nl-NL" sz="1400" dirty="0"/>
              <a:t> </a:t>
            </a:r>
            <a:r>
              <a:rPr lang="nl-NL" sz="1400" dirty="0" err="1"/>
              <a:t>such</a:t>
            </a:r>
            <a:r>
              <a:rPr lang="nl-NL" sz="1400" dirty="0"/>
              <a:t> as </a:t>
            </a:r>
            <a:r>
              <a:rPr lang="nl-NL" sz="1400" dirty="0" err="1"/>
              <a:t>researchers</a:t>
            </a:r>
            <a:r>
              <a:rPr lang="nl-NL" sz="1400" dirty="0"/>
              <a:t> </a:t>
            </a:r>
            <a:r>
              <a:rPr lang="nl-NL" sz="1400" dirty="0" err="1"/>
              <a:t>and</a:t>
            </a:r>
            <a:r>
              <a:rPr lang="nl-NL" sz="1400" dirty="0"/>
              <a:t> policy/</a:t>
            </a:r>
            <a:r>
              <a:rPr lang="nl-NL" sz="1400" dirty="0" err="1"/>
              <a:t>decision</a:t>
            </a:r>
            <a:r>
              <a:rPr lang="nl-NL" sz="1400" dirty="0"/>
              <a:t> makers.</a:t>
            </a:r>
          </a:p>
          <a:p>
            <a:pPr marL="0" indent="0">
              <a:buNone/>
            </a:pPr>
            <a:br>
              <a:rPr lang="nl-NL" sz="1400" dirty="0"/>
            </a:br>
            <a:r>
              <a:rPr lang="nl-NL" sz="1400" dirty="0"/>
              <a:t>3.5 Access </a:t>
            </a:r>
            <a:r>
              <a:rPr lang="nl-NL" sz="1400" dirty="0" err="1"/>
              <a:t>and</a:t>
            </a:r>
            <a:r>
              <a:rPr lang="nl-NL" sz="1400" dirty="0"/>
              <a:t> </a:t>
            </a:r>
            <a:r>
              <a:rPr lang="nl-NL" sz="1400" dirty="0" err="1"/>
              <a:t>sharing</a:t>
            </a:r>
            <a:r>
              <a:rPr lang="nl-NL" sz="1400" dirty="0"/>
              <a:t> of data </a:t>
            </a:r>
            <a:r>
              <a:rPr lang="nl-NL" sz="1400" dirty="0" err="1"/>
              <a:t>should</a:t>
            </a:r>
            <a:r>
              <a:rPr lang="nl-NL" sz="1400" dirty="0"/>
              <a:t> </a:t>
            </a:r>
            <a:r>
              <a:rPr lang="nl-NL" sz="1400" dirty="0" err="1"/>
              <a:t>be</a:t>
            </a:r>
            <a:r>
              <a:rPr lang="nl-NL" sz="1400" dirty="0"/>
              <a:t> </a:t>
            </a:r>
            <a:r>
              <a:rPr lang="nl-NL" sz="1400" dirty="0" err="1"/>
              <a:t>defined</a:t>
            </a:r>
            <a:r>
              <a:rPr lang="nl-NL" sz="1400" dirty="0"/>
              <a:t> </a:t>
            </a:r>
            <a:r>
              <a:rPr lang="nl-NL" sz="1400" dirty="0" err="1"/>
              <a:t>to</a:t>
            </a:r>
            <a:r>
              <a:rPr lang="nl-NL" sz="1400" dirty="0"/>
              <a:t> control </a:t>
            </a:r>
            <a:r>
              <a:rPr lang="nl-NL" sz="1400" dirty="0" err="1"/>
              <a:t>how</a:t>
            </a:r>
            <a:r>
              <a:rPr lang="nl-NL" sz="1400" dirty="0"/>
              <a:t> data is shared </a:t>
            </a:r>
            <a:r>
              <a:rPr lang="nl-NL" sz="1400" dirty="0" err="1"/>
              <a:t>and</a:t>
            </a:r>
            <a:br>
              <a:rPr lang="nl-NL" sz="1400" dirty="0"/>
            </a:br>
            <a:r>
              <a:rPr lang="nl-NL" sz="1400" dirty="0" err="1"/>
              <a:t>published</a:t>
            </a:r>
            <a:r>
              <a:rPr lang="nl-NL" sz="1400" dirty="0"/>
              <a:t> in </a:t>
            </a:r>
            <a:r>
              <a:rPr lang="nl-NL" sz="1400" dirty="0" err="1"/>
              <a:t>the</a:t>
            </a:r>
            <a:r>
              <a:rPr lang="nl-NL" sz="1400" dirty="0"/>
              <a:t> public domain </a:t>
            </a:r>
            <a:r>
              <a:rPr lang="nl-NL" sz="1400" dirty="0" err="1"/>
              <a:t>and</a:t>
            </a:r>
            <a:r>
              <a:rPr lang="nl-NL" sz="1400" dirty="0"/>
              <a:t> </a:t>
            </a:r>
            <a:r>
              <a:rPr lang="nl-NL" sz="1400" dirty="0" err="1"/>
              <a:t>this</a:t>
            </a:r>
            <a:r>
              <a:rPr lang="nl-NL" sz="1400" dirty="0"/>
              <a:t> </a:t>
            </a:r>
            <a:r>
              <a:rPr lang="nl-NL" sz="1400" dirty="0" err="1"/>
              <a:t>should</a:t>
            </a:r>
            <a:r>
              <a:rPr lang="nl-NL" sz="1400" dirty="0"/>
              <a:t> </a:t>
            </a:r>
            <a:r>
              <a:rPr lang="nl-NL" sz="1400" dirty="0" err="1"/>
              <a:t>be</a:t>
            </a:r>
            <a:r>
              <a:rPr lang="nl-NL" sz="1400" dirty="0"/>
              <a:t> </a:t>
            </a:r>
            <a:r>
              <a:rPr lang="nl-NL" sz="1400" dirty="0" err="1"/>
              <a:t>facilitated</a:t>
            </a:r>
            <a:r>
              <a:rPr lang="nl-NL" sz="1400" dirty="0"/>
              <a:t> </a:t>
            </a:r>
            <a:r>
              <a:rPr lang="nl-NL" sz="1400" dirty="0" err="1"/>
              <a:t>through</a:t>
            </a:r>
            <a:r>
              <a:rPr lang="nl-NL" sz="1400" dirty="0"/>
              <a:t> </a:t>
            </a:r>
            <a:r>
              <a:rPr lang="nl-NL" sz="1400" dirty="0" err="1"/>
              <a:t>the</a:t>
            </a:r>
            <a:r>
              <a:rPr lang="nl-NL" sz="1400" dirty="0"/>
              <a:t> </a:t>
            </a:r>
            <a:r>
              <a:rPr lang="nl-NL" sz="1400" dirty="0" err="1"/>
              <a:t>national</a:t>
            </a:r>
            <a:r>
              <a:rPr lang="nl-NL" sz="1400" dirty="0"/>
              <a:t> RD</a:t>
            </a:r>
            <a:br>
              <a:rPr lang="nl-NL" sz="1400" dirty="0"/>
            </a:br>
            <a:r>
              <a:rPr lang="nl-NL" sz="1400" dirty="0"/>
              <a:t>plan/</a:t>
            </a:r>
            <a:r>
              <a:rPr lang="nl-NL" sz="1400" dirty="0" err="1"/>
              <a:t>strategy</a:t>
            </a:r>
            <a:r>
              <a:rPr lang="nl-NL" sz="1400" dirty="0"/>
              <a:t>.</a:t>
            </a:r>
          </a:p>
        </p:txBody>
      </p:sp>
    </p:spTree>
    <p:extLst>
      <p:ext uri="{BB962C8B-B14F-4D97-AF65-F5344CB8AC3E}">
        <p14:creationId xmlns:p14="http://schemas.microsoft.com/office/powerpoint/2010/main" val="1728236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pPr marL="0" indent="0">
              <a:buNone/>
            </a:pPr>
            <a:r>
              <a:rPr lang="nl-NL" sz="1400" b="1" dirty="0">
                <a:solidFill>
                  <a:srgbClr val="FFC000"/>
                </a:solidFill>
              </a:rPr>
              <a:t>4. Patient registries </a:t>
            </a:r>
            <a:r>
              <a:rPr lang="nl-NL" sz="1400" b="1" dirty="0" err="1">
                <a:solidFill>
                  <a:srgbClr val="FFC000"/>
                </a:solidFill>
              </a:rPr>
              <a:t>and</a:t>
            </a:r>
            <a:r>
              <a:rPr lang="nl-NL" sz="1400" b="1" dirty="0">
                <a:solidFill>
                  <a:srgbClr val="FFC000"/>
                </a:solidFill>
              </a:rPr>
              <a:t> data </a:t>
            </a:r>
            <a:r>
              <a:rPr lang="nl-NL" sz="1400" b="1" dirty="0" err="1">
                <a:solidFill>
                  <a:srgbClr val="FFC000"/>
                </a:solidFill>
              </a:rPr>
              <a:t>collections</a:t>
            </a:r>
            <a:r>
              <a:rPr lang="nl-NL" sz="1400" b="1" dirty="0">
                <a:solidFill>
                  <a:srgbClr val="FFC000"/>
                </a:solidFill>
              </a:rPr>
              <a:t> </a:t>
            </a:r>
            <a:r>
              <a:rPr lang="nl-NL" sz="1400" b="1" dirty="0" err="1">
                <a:solidFill>
                  <a:srgbClr val="FFC000"/>
                </a:solidFill>
              </a:rPr>
              <a:t>should</a:t>
            </a:r>
            <a:r>
              <a:rPr lang="nl-NL" sz="1400" b="1" dirty="0">
                <a:solidFill>
                  <a:srgbClr val="FFC000"/>
                </a:solidFill>
              </a:rPr>
              <a:t> </a:t>
            </a:r>
            <a:r>
              <a:rPr lang="nl-NL" sz="1400" b="1" dirty="0" err="1">
                <a:solidFill>
                  <a:srgbClr val="FFC000"/>
                </a:solidFill>
              </a:rPr>
              <a:t>adhere</a:t>
            </a:r>
            <a:r>
              <a:rPr lang="nl-NL" sz="1400" b="1" dirty="0">
                <a:solidFill>
                  <a:srgbClr val="FFC000"/>
                </a:solidFill>
              </a:rPr>
              <a:t> </a:t>
            </a:r>
            <a:r>
              <a:rPr lang="nl-NL" sz="1400" b="1" dirty="0" err="1">
                <a:solidFill>
                  <a:srgbClr val="FFC000"/>
                </a:solidFill>
              </a:rPr>
              <a:t>to</a:t>
            </a:r>
            <a:r>
              <a:rPr lang="nl-NL" sz="1400" b="1" dirty="0">
                <a:solidFill>
                  <a:srgbClr val="FFC000"/>
                </a:solidFill>
              </a:rPr>
              <a:t> </a:t>
            </a:r>
            <a:r>
              <a:rPr lang="nl-NL" sz="1400" b="1" dirty="0" err="1">
                <a:solidFill>
                  <a:srgbClr val="FFC000"/>
                </a:solidFill>
              </a:rPr>
              <a:t>good</a:t>
            </a:r>
            <a:r>
              <a:rPr lang="nl-NL" sz="1400" b="1" dirty="0">
                <a:solidFill>
                  <a:srgbClr val="FFC000"/>
                </a:solidFill>
              </a:rPr>
              <a:t> </a:t>
            </a:r>
            <a:r>
              <a:rPr lang="nl-NL" sz="1400" b="1" dirty="0" err="1">
                <a:solidFill>
                  <a:srgbClr val="FFC000"/>
                </a:solidFill>
              </a:rPr>
              <a:t>practice</a:t>
            </a:r>
            <a:r>
              <a:rPr lang="nl-NL" sz="1400" b="1" dirty="0">
                <a:solidFill>
                  <a:srgbClr val="FFC000"/>
                </a:solidFill>
              </a:rPr>
              <a:t> </a:t>
            </a:r>
            <a:r>
              <a:rPr lang="nl-NL" sz="1400" b="1" dirty="0" err="1">
                <a:solidFill>
                  <a:srgbClr val="FFC000"/>
                </a:solidFill>
              </a:rPr>
              <a:t>guidelines</a:t>
            </a:r>
            <a:r>
              <a:rPr lang="nl-NL" sz="1400" b="1" dirty="0">
                <a:solidFill>
                  <a:srgbClr val="FFC000"/>
                </a:solidFill>
              </a:rPr>
              <a:t> in </a:t>
            </a:r>
            <a:r>
              <a:rPr lang="nl-NL" sz="1400" b="1" dirty="0" err="1">
                <a:solidFill>
                  <a:srgbClr val="FFC000"/>
                </a:solidFill>
              </a:rPr>
              <a:t>the</a:t>
            </a:r>
            <a:br>
              <a:rPr lang="nl-NL" sz="1400" b="1" dirty="0">
                <a:solidFill>
                  <a:srgbClr val="FFC000"/>
                </a:solidFill>
              </a:rPr>
            </a:br>
            <a:r>
              <a:rPr lang="nl-NL" sz="1400" b="1" dirty="0">
                <a:solidFill>
                  <a:srgbClr val="FFC000"/>
                </a:solidFill>
              </a:rPr>
              <a:t>field. </a:t>
            </a:r>
            <a:r>
              <a:rPr lang="nl-NL" sz="1400" b="1" dirty="0" err="1">
                <a:solidFill>
                  <a:srgbClr val="FFC000"/>
                </a:solidFill>
              </a:rPr>
              <a:t>Specific</a:t>
            </a:r>
            <a:r>
              <a:rPr lang="nl-NL" sz="1400" b="1" dirty="0">
                <a:solidFill>
                  <a:srgbClr val="FFC000"/>
                </a:solidFill>
              </a:rPr>
              <a:t> </a:t>
            </a:r>
            <a:r>
              <a:rPr lang="nl-NL" sz="1400" b="1" dirty="0" err="1">
                <a:solidFill>
                  <a:srgbClr val="FFC000"/>
                </a:solidFill>
              </a:rPr>
              <a:t>to</a:t>
            </a:r>
            <a:r>
              <a:rPr lang="nl-NL" sz="1400" b="1" dirty="0">
                <a:solidFill>
                  <a:srgbClr val="FFC000"/>
                </a:solidFill>
              </a:rPr>
              <a:t> </a:t>
            </a:r>
            <a:r>
              <a:rPr lang="nl-NL" sz="1400" b="1" dirty="0" err="1">
                <a:solidFill>
                  <a:srgbClr val="FFC000"/>
                </a:solidFill>
              </a:rPr>
              <a:t>the</a:t>
            </a:r>
            <a:r>
              <a:rPr lang="nl-NL" sz="1400" b="1" dirty="0">
                <a:solidFill>
                  <a:srgbClr val="FFC000"/>
                </a:solidFill>
              </a:rPr>
              <a:t> </a:t>
            </a:r>
            <a:r>
              <a:rPr lang="nl-NL" sz="1400" b="1" dirty="0" err="1">
                <a:solidFill>
                  <a:srgbClr val="FFC000"/>
                </a:solidFill>
              </a:rPr>
              <a:t>current</a:t>
            </a:r>
            <a:r>
              <a:rPr lang="nl-NL" sz="1400" b="1" dirty="0">
                <a:solidFill>
                  <a:srgbClr val="FFC000"/>
                </a:solidFill>
              </a:rPr>
              <a:t> </a:t>
            </a:r>
            <a:r>
              <a:rPr lang="nl-NL" sz="1400" b="1" dirty="0" err="1">
                <a:solidFill>
                  <a:srgbClr val="FFC000"/>
                </a:solidFill>
              </a:rPr>
              <a:t>and</a:t>
            </a:r>
            <a:r>
              <a:rPr lang="nl-NL" sz="1400" b="1" dirty="0">
                <a:solidFill>
                  <a:srgbClr val="FFC000"/>
                </a:solidFill>
              </a:rPr>
              <a:t> </a:t>
            </a:r>
            <a:r>
              <a:rPr lang="nl-NL" sz="1400" b="1" dirty="0" err="1">
                <a:solidFill>
                  <a:srgbClr val="FFC000"/>
                </a:solidFill>
              </a:rPr>
              <a:t>future</a:t>
            </a:r>
            <a:r>
              <a:rPr lang="nl-NL" sz="1400" b="1" dirty="0">
                <a:solidFill>
                  <a:srgbClr val="FFC000"/>
                </a:solidFill>
              </a:rPr>
              <a:t> </a:t>
            </a:r>
            <a:r>
              <a:rPr lang="nl-NL" sz="1400" b="1" dirty="0" err="1">
                <a:solidFill>
                  <a:srgbClr val="FFC000"/>
                </a:solidFill>
              </a:rPr>
              <a:t>specificities</a:t>
            </a:r>
            <a:r>
              <a:rPr lang="nl-NL" sz="1400" b="1" dirty="0">
                <a:solidFill>
                  <a:srgbClr val="FFC000"/>
                </a:solidFill>
              </a:rPr>
              <a:t> of RD registries:</a:t>
            </a:r>
            <a:endParaRPr lang="nl-NL" sz="1400" dirty="0">
              <a:solidFill>
                <a:srgbClr val="FFC000"/>
              </a:solidFill>
            </a:endParaRPr>
          </a:p>
          <a:p>
            <a:pPr marL="0" indent="0">
              <a:buNone/>
            </a:pPr>
            <a:br>
              <a:rPr lang="nl-NL" sz="1400" b="1" dirty="0"/>
            </a:br>
            <a:r>
              <a:rPr lang="nl-NL" sz="1400" dirty="0"/>
              <a:t>4.1 </a:t>
            </a:r>
            <a:r>
              <a:rPr lang="nl-NL" sz="1400" dirty="0" err="1"/>
              <a:t>Involvement</a:t>
            </a:r>
            <a:r>
              <a:rPr lang="nl-NL" sz="1400" dirty="0"/>
              <a:t> of stakeholders </a:t>
            </a:r>
            <a:r>
              <a:rPr lang="nl-NL" sz="1400" dirty="0" err="1"/>
              <a:t>such</a:t>
            </a:r>
            <a:r>
              <a:rPr lang="nl-NL" sz="1400" dirty="0"/>
              <a:t> as </a:t>
            </a:r>
            <a:r>
              <a:rPr lang="nl-NL" sz="1400" dirty="0" err="1"/>
              <a:t>patients</a:t>
            </a:r>
            <a:r>
              <a:rPr lang="nl-NL" sz="1400" dirty="0"/>
              <a:t>, policymakers, </a:t>
            </a:r>
            <a:r>
              <a:rPr lang="nl-NL" sz="1400" dirty="0" err="1"/>
              <a:t>researchers</a:t>
            </a:r>
            <a:r>
              <a:rPr lang="nl-NL" sz="1400" dirty="0"/>
              <a:t> </a:t>
            </a:r>
            <a:r>
              <a:rPr lang="nl-NL" sz="1400" dirty="0" err="1"/>
              <a:t>and</a:t>
            </a:r>
            <a:r>
              <a:rPr lang="nl-NL" sz="1400" dirty="0"/>
              <a:t> </a:t>
            </a:r>
            <a:r>
              <a:rPr lang="nl-NL" sz="1400" dirty="0" err="1"/>
              <a:t>clinicians</a:t>
            </a:r>
            <a:br>
              <a:rPr lang="nl-NL" sz="1400" dirty="0"/>
            </a:br>
            <a:r>
              <a:rPr lang="nl-NL" sz="1400" dirty="0"/>
              <a:t>(</a:t>
            </a:r>
            <a:r>
              <a:rPr lang="nl-NL" sz="1400" dirty="0" err="1"/>
              <a:t>and</a:t>
            </a:r>
            <a:r>
              <a:rPr lang="nl-NL" sz="1400" dirty="0"/>
              <a:t> </a:t>
            </a:r>
            <a:r>
              <a:rPr lang="nl-NL" sz="1400" dirty="0" err="1"/>
              <a:t>industry</a:t>
            </a:r>
            <a:r>
              <a:rPr lang="nl-NL" sz="1400" dirty="0"/>
              <a:t>, </a:t>
            </a:r>
            <a:r>
              <a:rPr lang="nl-NL" sz="1400" dirty="0" err="1"/>
              <a:t>where</a:t>
            </a:r>
            <a:r>
              <a:rPr lang="nl-NL" sz="1400" dirty="0"/>
              <a:t> </a:t>
            </a:r>
            <a:r>
              <a:rPr lang="nl-NL" sz="1400" dirty="0" err="1"/>
              <a:t>appropriate</a:t>
            </a:r>
            <a:r>
              <a:rPr lang="nl-NL" sz="1400" dirty="0"/>
              <a:t>) in </a:t>
            </a:r>
            <a:r>
              <a:rPr lang="nl-NL" sz="1400" dirty="0" err="1"/>
              <a:t>the</a:t>
            </a:r>
            <a:r>
              <a:rPr lang="nl-NL" sz="1400" dirty="0"/>
              <a:t> design, analysis </a:t>
            </a:r>
            <a:r>
              <a:rPr lang="nl-NL" sz="1400" dirty="0" err="1"/>
              <a:t>and</a:t>
            </a:r>
            <a:r>
              <a:rPr lang="nl-NL" sz="1400" dirty="0"/>
              <a:t> </a:t>
            </a:r>
            <a:r>
              <a:rPr lang="nl-NL" sz="1400" dirty="0" err="1"/>
              <a:t>governance</a:t>
            </a:r>
            <a:r>
              <a:rPr lang="nl-NL" sz="1400" dirty="0"/>
              <a:t> of registries is</a:t>
            </a:r>
            <a:br>
              <a:rPr lang="nl-NL" sz="1400" dirty="0"/>
            </a:br>
            <a:r>
              <a:rPr lang="nl-NL" sz="1400" dirty="0"/>
              <a:t>important </a:t>
            </a:r>
            <a:r>
              <a:rPr lang="nl-NL" sz="1400" dirty="0" err="1"/>
              <a:t>to</a:t>
            </a:r>
            <a:r>
              <a:rPr lang="nl-NL" sz="1400" dirty="0"/>
              <a:t> </a:t>
            </a:r>
            <a:r>
              <a:rPr lang="nl-NL" sz="1400" dirty="0" err="1"/>
              <a:t>address</a:t>
            </a:r>
            <a:r>
              <a:rPr lang="nl-NL" sz="1400" dirty="0"/>
              <a:t> </a:t>
            </a:r>
            <a:r>
              <a:rPr lang="nl-NL" sz="1400" dirty="0" err="1"/>
              <a:t>the</a:t>
            </a:r>
            <a:r>
              <a:rPr lang="nl-NL" sz="1400" dirty="0"/>
              <a:t> </a:t>
            </a:r>
            <a:r>
              <a:rPr lang="nl-NL" sz="1400" dirty="0" err="1"/>
              <a:t>complexity</a:t>
            </a:r>
            <a:r>
              <a:rPr lang="nl-NL" sz="1400" dirty="0"/>
              <a:t> </a:t>
            </a:r>
            <a:r>
              <a:rPr lang="nl-NL" sz="1400" dirty="0" err="1"/>
              <a:t>and</a:t>
            </a:r>
            <a:r>
              <a:rPr lang="nl-NL" sz="1400" dirty="0"/>
              <a:t> </a:t>
            </a:r>
            <a:r>
              <a:rPr lang="nl-NL" sz="1400" dirty="0" err="1"/>
              <a:t>scarcity</a:t>
            </a:r>
            <a:r>
              <a:rPr lang="nl-NL" sz="1400" dirty="0"/>
              <a:t> of </a:t>
            </a:r>
            <a:r>
              <a:rPr lang="nl-NL" sz="1400" dirty="0" err="1"/>
              <a:t>knowledge</a:t>
            </a:r>
            <a:r>
              <a:rPr lang="nl-NL" sz="1400" dirty="0"/>
              <a:t> on RD.</a:t>
            </a:r>
          </a:p>
          <a:p>
            <a:pPr marL="0" indent="0">
              <a:buNone/>
            </a:pPr>
            <a:br>
              <a:rPr lang="nl-NL" sz="1400" dirty="0"/>
            </a:br>
            <a:r>
              <a:rPr lang="nl-NL" sz="1400" dirty="0"/>
              <a:t>4.2 </a:t>
            </a:r>
            <a:r>
              <a:rPr lang="nl-NL" sz="1400" dirty="0" err="1"/>
              <a:t>Representatives</a:t>
            </a:r>
            <a:r>
              <a:rPr lang="nl-NL" sz="1400" dirty="0"/>
              <a:t> of all stakeholders </a:t>
            </a:r>
            <a:r>
              <a:rPr lang="nl-NL" sz="1400" dirty="0" err="1"/>
              <a:t>should</a:t>
            </a:r>
            <a:r>
              <a:rPr lang="nl-NL" sz="1400" dirty="0"/>
              <a:t> </a:t>
            </a:r>
            <a:r>
              <a:rPr lang="nl-NL" sz="1400" dirty="0" err="1"/>
              <a:t>be</a:t>
            </a:r>
            <a:r>
              <a:rPr lang="nl-NL" sz="1400" dirty="0"/>
              <a:t> </a:t>
            </a:r>
            <a:r>
              <a:rPr lang="nl-NL" sz="1400" dirty="0" err="1"/>
              <a:t>invited</a:t>
            </a:r>
            <a:r>
              <a:rPr lang="nl-NL" sz="1400" dirty="0"/>
              <a:t> </a:t>
            </a:r>
            <a:r>
              <a:rPr lang="nl-NL" sz="1400" dirty="0" err="1"/>
              <a:t>to</a:t>
            </a:r>
            <a:r>
              <a:rPr lang="nl-NL" sz="1400" dirty="0"/>
              <a:t> </a:t>
            </a:r>
            <a:r>
              <a:rPr lang="nl-NL" sz="1400" dirty="0" err="1"/>
              <a:t>provide</a:t>
            </a:r>
            <a:r>
              <a:rPr lang="nl-NL" sz="1400" dirty="0"/>
              <a:t> best </a:t>
            </a:r>
            <a:r>
              <a:rPr lang="nl-NL" sz="1400" dirty="0" err="1"/>
              <a:t>possible</a:t>
            </a:r>
            <a:r>
              <a:rPr lang="nl-NL" sz="1400" dirty="0"/>
              <a:t> expert</a:t>
            </a:r>
            <a:br>
              <a:rPr lang="nl-NL" sz="1400" dirty="0"/>
            </a:br>
            <a:r>
              <a:rPr lang="nl-NL" sz="1400" dirty="0"/>
              <a:t>support </a:t>
            </a:r>
            <a:r>
              <a:rPr lang="nl-NL" sz="1400" dirty="0" err="1"/>
              <a:t>through</a:t>
            </a:r>
            <a:r>
              <a:rPr lang="nl-NL" sz="1400" dirty="0"/>
              <a:t> </a:t>
            </a:r>
            <a:r>
              <a:rPr lang="nl-NL" sz="1400" dirty="0" err="1"/>
              <a:t>an</a:t>
            </a:r>
            <a:r>
              <a:rPr lang="nl-NL" sz="1400" dirty="0"/>
              <a:t> </a:t>
            </a:r>
            <a:r>
              <a:rPr lang="nl-NL" sz="1400" dirty="0" err="1"/>
              <a:t>advisory</a:t>
            </a:r>
            <a:r>
              <a:rPr lang="nl-NL" sz="1400" dirty="0"/>
              <a:t> board or </a:t>
            </a:r>
            <a:r>
              <a:rPr lang="nl-NL" sz="1400" dirty="0" err="1"/>
              <a:t>committee</a:t>
            </a:r>
            <a:r>
              <a:rPr lang="nl-NL" sz="1400" dirty="0"/>
              <a:t> </a:t>
            </a:r>
            <a:r>
              <a:rPr lang="nl-NL" sz="1400" dirty="0" err="1"/>
              <a:t>to</a:t>
            </a:r>
            <a:r>
              <a:rPr lang="nl-NL" sz="1400" dirty="0"/>
              <a:t> </a:t>
            </a:r>
            <a:r>
              <a:rPr lang="nl-NL" sz="1400" dirty="0" err="1"/>
              <a:t>ensure</a:t>
            </a:r>
            <a:r>
              <a:rPr lang="nl-NL" sz="1400" dirty="0"/>
              <a:t> </a:t>
            </a:r>
            <a:r>
              <a:rPr lang="nl-NL" sz="1400" dirty="0" err="1"/>
              <a:t>appropriate</a:t>
            </a:r>
            <a:r>
              <a:rPr lang="nl-NL" sz="1400" dirty="0"/>
              <a:t> information flow</a:t>
            </a:r>
            <a:br>
              <a:rPr lang="nl-NL" sz="1400" dirty="0"/>
            </a:br>
            <a:r>
              <a:rPr lang="nl-NL" sz="1400" dirty="0" err="1"/>
              <a:t>and</a:t>
            </a:r>
            <a:r>
              <a:rPr lang="nl-NL" sz="1400" dirty="0"/>
              <a:t> </a:t>
            </a:r>
            <a:r>
              <a:rPr lang="nl-NL" sz="1400" dirty="0" err="1"/>
              <a:t>knowledge</a:t>
            </a:r>
            <a:r>
              <a:rPr lang="nl-NL" sz="1400" dirty="0"/>
              <a:t> exchange </a:t>
            </a:r>
            <a:r>
              <a:rPr lang="nl-NL" sz="1400" dirty="0" err="1"/>
              <a:t>into</a:t>
            </a:r>
            <a:r>
              <a:rPr lang="nl-NL" sz="1400" dirty="0"/>
              <a:t> </a:t>
            </a:r>
            <a:r>
              <a:rPr lang="nl-NL" sz="1400" dirty="0" err="1"/>
              <a:t>and</a:t>
            </a:r>
            <a:r>
              <a:rPr lang="nl-NL" sz="1400" dirty="0"/>
              <a:t> </a:t>
            </a:r>
            <a:r>
              <a:rPr lang="nl-NL" sz="1400" dirty="0" err="1"/>
              <a:t>from</a:t>
            </a:r>
            <a:r>
              <a:rPr lang="nl-NL" sz="1400" dirty="0"/>
              <a:t> </a:t>
            </a:r>
            <a:r>
              <a:rPr lang="nl-NL" sz="1400" dirty="0" err="1"/>
              <a:t>the</a:t>
            </a:r>
            <a:r>
              <a:rPr lang="nl-NL" sz="1400" dirty="0"/>
              <a:t> </a:t>
            </a:r>
            <a:r>
              <a:rPr lang="nl-NL" sz="1400" dirty="0" err="1"/>
              <a:t>registry</a:t>
            </a:r>
            <a:r>
              <a:rPr lang="nl-NL" sz="1400" dirty="0"/>
              <a:t>, </a:t>
            </a:r>
            <a:r>
              <a:rPr lang="nl-NL" sz="1400" dirty="0" err="1"/>
              <a:t>and</a:t>
            </a:r>
            <a:r>
              <a:rPr lang="nl-NL" sz="1400" dirty="0"/>
              <a:t> </a:t>
            </a:r>
            <a:r>
              <a:rPr lang="nl-NL" sz="1400" dirty="0" err="1"/>
              <a:t>they</a:t>
            </a:r>
            <a:r>
              <a:rPr lang="nl-NL" sz="1400" dirty="0"/>
              <a:t> </a:t>
            </a:r>
            <a:r>
              <a:rPr lang="nl-NL" sz="1400" dirty="0" err="1"/>
              <a:t>should</a:t>
            </a:r>
            <a:r>
              <a:rPr lang="nl-NL" sz="1400" dirty="0"/>
              <a:t> </a:t>
            </a:r>
            <a:r>
              <a:rPr lang="nl-NL" sz="1400" dirty="0" err="1"/>
              <a:t>define</a:t>
            </a:r>
            <a:r>
              <a:rPr lang="nl-NL" sz="1400" dirty="0"/>
              <a:t> a </a:t>
            </a:r>
            <a:r>
              <a:rPr lang="nl-NL" sz="1400" dirty="0" err="1"/>
              <a:t>sustainability</a:t>
            </a:r>
            <a:br>
              <a:rPr lang="nl-NL" sz="1400" dirty="0"/>
            </a:br>
            <a:r>
              <a:rPr lang="nl-NL" sz="1400" dirty="0" err="1"/>
              <a:t>and</a:t>
            </a:r>
            <a:r>
              <a:rPr lang="nl-NL" sz="1400" dirty="0"/>
              <a:t> exit </a:t>
            </a:r>
            <a:r>
              <a:rPr lang="nl-NL" sz="1400" dirty="0" err="1"/>
              <a:t>strategy</a:t>
            </a:r>
            <a:r>
              <a:rPr lang="nl-NL" sz="1400" dirty="0"/>
              <a:t> for </a:t>
            </a:r>
            <a:r>
              <a:rPr lang="nl-NL" sz="1400" dirty="0" err="1"/>
              <a:t>the</a:t>
            </a:r>
            <a:r>
              <a:rPr lang="nl-NL" sz="1400" dirty="0"/>
              <a:t> </a:t>
            </a:r>
            <a:r>
              <a:rPr lang="nl-NL" sz="1400" dirty="0" err="1"/>
              <a:t>registry</a:t>
            </a:r>
            <a:r>
              <a:rPr lang="nl-NL" sz="1400" dirty="0"/>
              <a:t>. </a:t>
            </a:r>
            <a:r>
              <a:rPr lang="nl-NL" sz="1400" dirty="0" err="1"/>
              <a:t>Where</a:t>
            </a:r>
            <a:r>
              <a:rPr lang="nl-NL" sz="1400" dirty="0"/>
              <a:t> </a:t>
            </a:r>
            <a:r>
              <a:rPr lang="nl-NL" sz="1400" dirty="0" err="1"/>
              <a:t>appropriate</a:t>
            </a:r>
            <a:r>
              <a:rPr lang="nl-NL" sz="1400" dirty="0"/>
              <a:t>, </a:t>
            </a:r>
            <a:r>
              <a:rPr lang="nl-NL" sz="1400" dirty="0" err="1"/>
              <a:t>representatives</a:t>
            </a:r>
            <a:r>
              <a:rPr lang="nl-NL" sz="1400" dirty="0"/>
              <a:t> </a:t>
            </a:r>
            <a:r>
              <a:rPr lang="nl-NL" sz="1400" dirty="0" err="1"/>
              <a:t>from</a:t>
            </a:r>
            <a:r>
              <a:rPr lang="nl-NL" sz="1400" dirty="0"/>
              <a:t> </a:t>
            </a:r>
            <a:r>
              <a:rPr lang="nl-NL" sz="1400" dirty="0" err="1"/>
              <a:t>industry</a:t>
            </a:r>
            <a:r>
              <a:rPr lang="nl-NL" sz="1400" dirty="0"/>
              <a:t> </a:t>
            </a:r>
            <a:r>
              <a:rPr lang="nl-NL" sz="1400" dirty="0" err="1"/>
              <a:t>should</a:t>
            </a:r>
            <a:br>
              <a:rPr lang="nl-NL" sz="1400" dirty="0"/>
            </a:br>
            <a:r>
              <a:rPr lang="nl-NL" sz="1400" dirty="0" err="1"/>
              <a:t>also</a:t>
            </a:r>
            <a:r>
              <a:rPr lang="nl-NL" sz="1400" dirty="0"/>
              <a:t> </a:t>
            </a:r>
            <a:r>
              <a:rPr lang="nl-NL" sz="1400" dirty="0" err="1"/>
              <a:t>provide</a:t>
            </a:r>
            <a:r>
              <a:rPr lang="nl-NL" sz="1400" dirty="0"/>
              <a:t> input.</a:t>
            </a:r>
          </a:p>
          <a:p>
            <a:pPr marL="0" indent="0">
              <a:buNone/>
            </a:pPr>
            <a:br>
              <a:rPr lang="nl-NL" sz="1400" dirty="0"/>
            </a:br>
            <a:r>
              <a:rPr lang="nl-NL" sz="1400" dirty="0"/>
              <a:t>4.3 </a:t>
            </a:r>
            <a:r>
              <a:rPr lang="nl-NL" sz="1400" dirty="0" err="1"/>
              <a:t>This</a:t>
            </a:r>
            <a:r>
              <a:rPr lang="nl-NL" sz="1400" dirty="0"/>
              <a:t> </a:t>
            </a:r>
            <a:r>
              <a:rPr lang="nl-NL" sz="1400" dirty="0" err="1"/>
              <a:t>multi-stakeholder</a:t>
            </a:r>
            <a:r>
              <a:rPr lang="nl-NL" sz="1400" dirty="0"/>
              <a:t> model for </a:t>
            </a:r>
            <a:r>
              <a:rPr lang="nl-NL" sz="1400" dirty="0" err="1"/>
              <a:t>registry</a:t>
            </a:r>
            <a:r>
              <a:rPr lang="nl-NL" sz="1400" dirty="0"/>
              <a:t> </a:t>
            </a:r>
            <a:r>
              <a:rPr lang="nl-NL" sz="1400" dirty="0" err="1"/>
              <a:t>governance</a:t>
            </a:r>
            <a:r>
              <a:rPr lang="nl-NL" sz="1400" dirty="0"/>
              <a:t> </a:t>
            </a:r>
            <a:r>
              <a:rPr lang="nl-NL" sz="1400" dirty="0" err="1"/>
              <a:t>should</a:t>
            </a:r>
            <a:r>
              <a:rPr lang="nl-NL" sz="1400" dirty="0"/>
              <a:t> </a:t>
            </a:r>
            <a:r>
              <a:rPr lang="nl-NL" sz="1400" dirty="0" err="1"/>
              <a:t>apply</a:t>
            </a:r>
            <a:r>
              <a:rPr lang="nl-NL" sz="1400" dirty="0"/>
              <a:t> </a:t>
            </a:r>
            <a:r>
              <a:rPr lang="nl-NL" sz="1400" dirty="0" err="1"/>
              <a:t>not</a:t>
            </a:r>
            <a:r>
              <a:rPr lang="nl-NL" sz="1400" dirty="0"/>
              <a:t> </a:t>
            </a:r>
            <a:r>
              <a:rPr lang="nl-NL" sz="1400" dirty="0" err="1"/>
              <a:t>only</a:t>
            </a:r>
            <a:r>
              <a:rPr lang="nl-NL" sz="1400" dirty="0"/>
              <a:t> at a </a:t>
            </a:r>
            <a:r>
              <a:rPr lang="nl-NL" sz="1400" dirty="0" err="1"/>
              <a:t>national</a:t>
            </a:r>
            <a:br>
              <a:rPr lang="nl-NL" sz="1400" dirty="0"/>
            </a:br>
            <a:r>
              <a:rPr lang="nl-NL" sz="1400" dirty="0"/>
              <a:t>level but </a:t>
            </a:r>
            <a:r>
              <a:rPr lang="nl-NL" sz="1400" dirty="0" err="1"/>
              <a:t>also</a:t>
            </a:r>
            <a:r>
              <a:rPr lang="nl-NL" sz="1400" dirty="0"/>
              <a:t> at </a:t>
            </a:r>
            <a:r>
              <a:rPr lang="nl-NL" sz="1400" dirty="0" err="1"/>
              <a:t>the</a:t>
            </a:r>
            <a:r>
              <a:rPr lang="nl-NL" sz="1400" dirty="0"/>
              <a:t> European level </a:t>
            </a:r>
            <a:r>
              <a:rPr lang="nl-NL" sz="1400" dirty="0" err="1"/>
              <a:t>and</a:t>
            </a:r>
            <a:r>
              <a:rPr lang="nl-NL" sz="1400" dirty="0"/>
              <a:t>/or pan-European Platform </a:t>
            </a:r>
            <a:r>
              <a:rPr lang="nl-NL" sz="1400" dirty="0" err="1"/>
              <a:t>repository</a:t>
            </a:r>
            <a:r>
              <a:rPr lang="nl-NL" sz="1400" dirty="0"/>
              <a:t> of RD</a:t>
            </a:r>
            <a:br>
              <a:rPr lang="nl-NL" sz="1400" dirty="0"/>
            </a:br>
            <a:r>
              <a:rPr lang="nl-NL" sz="1400" dirty="0"/>
              <a:t>registries.</a:t>
            </a:r>
          </a:p>
          <a:p>
            <a:pPr marL="0" indent="0">
              <a:buNone/>
            </a:pPr>
            <a:br>
              <a:rPr lang="nl-NL" sz="1400" dirty="0"/>
            </a:br>
            <a:r>
              <a:rPr lang="nl-NL" sz="1400" dirty="0"/>
              <a:t>4.4 The </a:t>
            </a:r>
            <a:r>
              <a:rPr lang="nl-NL" sz="1400" dirty="0" err="1"/>
              <a:t>process</a:t>
            </a:r>
            <a:r>
              <a:rPr lang="nl-NL" sz="1400" dirty="0"/>
              <a:t> for </a:t>
            </a:r>
            <a:r>
              <a:rPr lang="nl-NL" sz="1400" dirty="0" err="1"/>
              <a:t>consenting</a:t>
            </a:r>
            <a:r>
              <a:rPr lang="nl-NL" sz="1400" dirty="0"/>
              <a:t> </a:t>
            </a:r>
            <a:r>
              <a:rPr lang="nl-NL" sz="1400" dirty="0" err="1"/>
              <a:t>patients</a:t>
            </a:r>
            <a:r>
              <a:rPr lang="nl-NL" sz="1400" dirty="0"/>
              <a:t> for </a:t>
            </a:r>
            <a:r>
              <a:rPr lang="nl-NL" sz="1400" dirty="0" err="1"/>
              <a:t>participation</a:t>
            </a:r>
            <a:r>
              <a:rPr lang="nl-NL" sz="1400" dirty="0"/>
              <a:t> in a RD </a:t>
            </a:r>
            <a:r>
              <a:rPr lang="nl-NL" sz="1400" dirty="0" err="1"/>
              <a:t>registry</a:t>
            </a:r>
            <a:r>
              <a:rPr lang="nl-NL" sz="1400" dirty="0"/>
              <a:t> </a:t>
            </a:r>
            <a:r>
              <a:rPr lang="nl-NL" sz="1400" dirty="0" err="1"/>
              <a:t>should</a:t>
            </a:r>
            <a:r>
              <a:rPr lang="nl-NL" sz="1400" dirty="0"/>
              <a:t> take </a:t>
            </a:r>
            <a:r>
              <a:rPr lang="nl-NL" sz="1400" dirty="0" err="1"/>
              <a:t>into</a:t>
            </a:r>
            <a:br>
              <a:rPr lang="nl-NL" sz="1400" dirty="0"/>
            </a:br>
            <a:r>
              <a:rPr lang="nl-NL" sz="1400" dirty="0"/>
              <a:t>account </a:t>
            </a:r>
            <a:r>
              <a:rPr lang="nl-NL" sz="1400" dirty="0" err="1"/>
              <a:t>the</a:t>
            </a:r>
            <a:r>
              <a:rPr lang="nl-NL" sz="1400" dirty="0"/>
              <a:t> </a:t>
            </a:r>
            <a:r>
              <a:rPr lang="nl-NL" sz="1400" dirty="0" err="1"/>
              <a:t>wider</a:t>
            </a:r>
            <a:r>
              <a:rPr lang="nl-NL" sz="1400" dirty="0"/>
              <a:t> European </a:t>
            </a:r>
            <a:r>
              <a:rPr lang="nl-NL" sz="1400" dirty="0" err="1"/>
              <a:t>and</a:t>
            </a:r>
            <a:r>
              <a:rPr lang="nl-NL" sz="1400" dirty="0"/>
              <a:t> </a:t>
            </a:r>
            <a:r>
              <a:rPr lang="nl-NL" sz="1400" dirty="0" err="1"/>
              <a:t>international</a:t>
            </a:r>
            <a:r>
              <a:rPr lang="nl-NL" sz="1400" dirty="0"/>
              <a:t> context </a:t>
            </a:r>
            <a:r>
              <a:rPr lang="nl-NL" sz="1400" dirty="0" err="1"/>
              <a:t>to</a:t>
            </a:r>
            <a:r>
              <a:rPr lang="nl-NL" sz="1400" dirty="0"/>
              <a:t> </a:t>
            </a:r>
            <a:r>
              <a:rPr lang="nl-NL" sz="1400" dirty="0" err="1"/>
              <a:t>ensure</a:t>
            </a:r>
            <a:r>
              <a:rPr lang="nl-NL" sz="1400" dirty="0"/>
              <a:t> </a:t>
            </a:r>
            <a:r>
              <a:rPr lang="nl-NL" sz="1400" dirty="0" err="1"/>
              <a:t>that</a:t>
            </a:r>
            <a:r>
              <a:rPr lang="nl-NL" sz="1400" dirty="0"/>
              <a:t> </a:t>
            </a:r>
            <a:r>
              <a:rPr lang="nl-NL" sz="1400" dirty="0" err="1"/>
              <a:t>patients</a:t>
            </a:r>
            <a:r>
              <a:rPr lang="nl-NL" sz="1400" dirty="0"/>
              <a:t> are well</a:t>
            </a:r>
            <a:br>
              <a:rPr lang="nl-NL" sz="1400" dirty="0"/>
            </a:br>
            <a:r>
              <a:rPr lang="nl-NL" sz="1400" dirty="0" err="1"/>
              <a:t>informed</a:t>
            </a:r>
            <a:r>
              <a:rPr lang="nl-NL" sz="1400" dirty="0"/>
              <a:t> of </a:t>
            </a:r>
            <a:r>
              <a:rPr lang="nl-NL" sz="1400" dirty="0" err="1"/>
              <a:t>this</a:t>
            </a:r>
            <a:r>
              <a:rPr lang="nl-NL" sz="1400" dirty="0"/>
              <a:t> </a:t>
            </a:r>
            <a:r>
              <a:rPr lang="nl-NL" sz="1400" dirty="0" err="1"/>
              <a:t>dimension</a:t>
            </a:r>
            <a:r>
              <a:rPr lang="nl-NL" sz="1400" dirty="0"/>
              <a:t> </a:t>
            </a:r>
            <a:r>
              <a:rPr lang="nl-NL" sz="1400" dirty="0" err="1"/>
              <a:t>and</a:t>
            </a:r>
            <a:r>
              <a:rPr lang="nl-NL" sz="1400" dirty="0"/>
              <a:t> </a:t>
            </a:r>
            <a:r>
              <a:rPr lang="nl-NL" sz="1400" dirty="0" err="1"/>
              <a:t>the</a:t>
            </a:r>
            <a:r>
              <a:rPr lang="nl-NL" sz="1400" dirty="0"/>
              <a:t> consent </a:t>
            </a:r>
            <a:r>
              <a:rPr lang="nl-NL" sz="1400" dirty="0" err="1"/>
              <a:t>process</a:t>
            </a:r>
            <a:r>
              <a:rPr lang="nl-NL" sz="1400" dirty="0"/>
              <a:t> is in line </a:t>
            </a:r>
            <a:r>
              <a:rPr lang="nl-NL" sz="1400" dirty="0" err="1"/>
              <a:t>with</a:t>
            </a:r>
            <a:r>
              <a:rPr lang="nl-NL" sz="1400" dirty="0"/>
              <a:t> </a:t>
            </a:r>
            <a:r>
              <a:rPr lang="nl-NL" sz="1400" dirty="0" err="1"/>
              <a:t>the</a:t>
            </a:r>
            <a:r>
              <a:rPr lang="nl-NL" sz="1400" dirty="0"/>
              <a:t> </a:t>
            </a:r>
            <a:r>
              <a:rPr lang="nl-NL" sz="1400" dirty="0" err="1"/>
              <a:t>legal</a:t>
            </a:r>
            <a:r>
              <a:rPr lang="nl-NL" sz="1400" dirty="0"/>
              <a:t> </a:t>
            </a:r>
            <a:r>
              <a:rPr lang="nl-NL" sz="1400" dirty="0" err="1"/>
              <a:t>requirements</a:t>
            </a:r>
            <a:r>
              <a:rPr lang="nl-NL" sz="1400" dirty="0"/>
              <a:t> at</a:t>
            </a:r>
            <a:br>
              <a:rPr lang="nl-NL" sz="1400" dirty="0"/>
            </a:br>
            <a:r>
              <a:rPr lang="nl-NL" sz="1400" dirty="0"/>
              <a:t>European </a:t>
            </a:r>
            <a:r>
              <a:rPr lang="nl-NL" sz="1400" dirty="0" err="1"/>
              <a:t>and</a:t>
            </a:r>
            <a:r>
              <a:rPr lang="nl-NL" sz="1400" dirty="0"/>
              <a:t> International level.</a:t>
            </a:r>
          </a:p>
          <a:p>
            <a:pPr marL="0" indent="0">
              <a:buNone/>
            </a:pPr>
            <a:br>
              <a:rPr lang="nl-NL" sz="1400" dirty="0"/>
            </a:br>
            <a:r>
              <a:rPr lang="nl-NL" sz="1400" dirty="0"/>
              <a:t>4.5 </a:t>
            </a:r>
            <a:r>
              <a:rPr lang="nl-NL" sz="1400" dirty="0" err="1"/>
              <a:t>Patients</a:t>
            </a:r>
            <a:r>
              <a:rPr lang="nl-NL" sz="1400" dirty="0"/>
              <a:t> </a:t>
            </a:r>
            <a:r>
              <a:rPr lang="nl-NL" sz="1400" dirty="0" err="1"/>
              <a:t>already</a:t>
            </a:r>
            <a:r>
              <a:rPr lang="nl-NL" sz="1400" dirty="0"/>
              <a:t> in a RD </a:t>
            </a:r>
            <a:r>
              <a:rPr lang="nl-NL" sz="1400" dirty="0" err="1"/>
              <a:t>registry</a:t>
            </a:r>
            <a:r>
              <a:rPr lang="nl-NL" sz="1400" dirty="0"/>
              <a:t> </a:t>
            </a:r>
            <a:r>
              <a:rPr lang="nl-NL" sz="1400" dirty="0" err="1"/>
              <a:t>may</a:t>
            </a:r>
            <a:r>
              <a:rPr lang="nl-NL" sz="1400" dirty="0"/>
              <a:t> </a:t>
            </a:r>
            <a:r>
              <a:rPr lang="nl-NL" sz="1400" dirty="0" err="1"/>
              <a:t>be</a:t>
            </a:r>
            <a:r>
              <a:rPr lang="nl-NL" sz="1400" dirty="0"/>
              <a:t> </a:t>
            </a:r>
            <a:r>
              <a:rPr lang="nl-NL" sz="1400" dirty="0" err="1"/>
              <a:t>required</a:t>
            </a:r>
            <a:r>
              <a:rPr lang="nl-NL" sz="1400" dirty="0"/>
              <a:t> </a:t>
            </a:r>
            <a:r>
              <a:rPr lang="nl-NL" sz="1400" dirty="0" err="1"/>
              <a:t>to</a:t>
            </a:r>
            <a:r>
              <a:rPr lang="nl-NL" sz="1400" dirty="0"/>
              <a:t> go </a:t>
            </a:r>
            <a:r>
              <a:rPr lang="nl-NL" sz="1400" dirty="0" err="1"/>
              <a:t>through</a:t>
            </a:r>
            <a:r>
              <a:rPr lang="nl-NL" sz="1400" dirty="0"/>
              <a:t> </a:t>
            </a:r>
            <a:r>
              <a:rPr lang="nl-NL" sz="1400" dirty="0" err="1"/>
              <a:t>an</a:t>
            </a:r>
            <a:r>
              <a:rPr lang="nl-NL" sz="1400" dirty="0"/>
              <a:t> </a:t>
            </a:r>
            <a:r>
              <a:rPr lang="nl-NL" sz="1400" dirty="0" err="1"/>
              <a:t>additional</a:t>
            </a:r>
            <a:r>
              <a:rPr lang="nl-NL" sz="1400" dirty="0"/>
              <a:t> </a:t>
            </a:r>
            <a:r>
              <a:rPr lang="nl-NL" sz="1400" dirty="0" err="1"/>
              <a:t>consenting</a:t>
            </a:r>
            <a:br>
              <a:rPr lang="nl-NL" sz="1400" dirty="0"/>
            </a:br>
            <a:r>
              <a:rPr lang="nl-NL" sz="1400" dirty="0"/>
              <a:t>step </a:t>
            </a:r>
            <a:r>
              <a:rPr lang="nl-NL" sz="1400" dirty="0" err="1"/>
              <a:t>to</a:t>
            </a:r>
            <a:r>
              <a:rPr lang="nl-NL" sz="1400" dirty="0"/>
              <a:t> </a:t>
            </a:r>
            <a:r>
              <a:rPr lang="nl-NL" sz="1400" dirty="0" err="1"/>
              <a:t>ensure</a:t>
            </a:r>
            <a:r>
              <a:rPr lang="nl-NL" sz="1400" dirty="0"/>
              <a:t> </a:t>
            </a:r>
            <a:r>
              <a:rPr lang="nl-NL" sz="1400" dirty="0" err="1"/>
              <a:t>compatibility</a:t>
            </a:r>
            <a:r>
              <a:rPr lang="nl-NL" sz="1400" dirty="0"/>
              <a:t> </a:t>
            </a:r>
            <a:r>
              <a:rPr lang="nl-NL" sz="1400" dirty="0" err="1"/>
              <a:t>with</a:t>
            </a:r>
            <a:r>
              <a:rPr lang="nl-NL" sz="1400" dirty="0"/>
              <a:t> </a:t>
            </a:r>
            <a:r>
              <a:rPr lang="nl-NL" sz="1400" dirty="0" err="1"/>
              <a:t>such</a:t>
            </a:r>
            <a:r>
              <a:rPr lang="nl-NL" sz="1400" dirty="0"/>
              <a:t> systems.</a:t>
            </a:r>
          </a:p>
          <a:p>
            <a:pPr marL="0" indent="0">
              <a:buNone/>
            </a:pPr>
            <a:br>
              <a:rPr lang="nl-NL" sz="1400" dirty="0"/>
            </a:br>
            <a:r>
              <a:rPr lang="nl-NL" sz="1400" dirty="0"/>
              <a:t>4.6 RD registries </a:t>
            </a:r>
            <a:r>
              <a:rPr lang="nl-NL" sz="1400" dirty="0" err="1"/>
              <a:t>should</a:t>
            </a:r>
            <a:r>
              <a:rPr lang="nl-NL" sz="1400" dirty="0"/>
              <a:t> have a system </a:t>
            </a:r>
            <a:r>
              <a:rPr lang="nl-NL" sz="1400" dirty="0" err="1"/>
              <a:t>to</a:t>
            </a:r>
            <a:r>
              <a:rPr lang="nl-NL" sz="1400" dirty="0"/>
              <a:t> </a:t>
            </a:r>
            <a:r>
              <a:rPr lang="nl-NL" sz="1400" dirty="0" err="1"/>
              <a:t>provide</a:t>
            </a:r>
            <a:r>
              <a:rPr lang="nl-NL" sz="1400" dirty="0"/>
              <a:t> </a:t>
            </a:r>
            <a:r>
              <a:rPr lang="nl-NL" sz="1400" dirty="0" err="1"/>
              <a:t>regular</a:t>
            </a:r>
            <a:r>
              <a:rPr lang="nl-NL" sz="1400" dirty="0"/>
              <a:t> feedback </a:t>
            </a:r>
            <a:r>
              <a:rPr lang="nl-NL" sz="1400" dirty="0" err="1"/>
              <a:t>to</a:t>
            </a:r>
            <a:r>
              <a:rPr lang="nl-NL" sz="1400" dirty="0"/>
              <a:t> </a:t>
            </a:r>
            <a:r>
              <a:rPr lang="nl-NL" sz="1400" dirty="0" err="1"/>
              <a:t>registered</a:t>
            </a:r>
            <a:r>
              <a:rPr lang="nl-NL" sz="1400" dirty="0"/>
              <a:t> </a:t>
            </a:r>
            <a:r>
              <a:rPr lang="nl-NL" sz="1400" dirty="0" err="1"/>
              <a:t>patients</a:t>
            </a:r>
            <a:r>
              <a:rPr lang="nl-NL" sz="1400" dirty="0"/>
              <a:t> </a:t>
            </a:r>
            <a:r>
              <a:rPr lang="nl-NL" sz="1400" dirty="0" err="1"/>
              <a:t>and</a:t>
            </a:r>
            <a:br>
              <a:rPr lang="nl-NL" sz="1400" dirty="0"/>
            </a:br>
            <a:r>
              <a:rPr lang="nl-NL" sz="1400" dirty="0" err="1"/>
              <a:t>their</a:t>
            </a:r>
            <a:r>
              <a:rPr lang="nl-NL" sz="1400" dirty="0"/>
              <a:t> </a:t>
            </a:r>
            <a:r>
              <a:rPr lang="nl-NL" sz="1400" dirty="0" err="1"/>
              <a:t>clinical</a:t>
            </a:r>
            <a:r>
              <a:rPr lang="nl-NL" sz="1400" dirty="0"/>
              <a:t> teams, </a:t>
            </a:r>
            <a:r>
              <a:rPr lang="nl-NL" sz="1400" dirty="0" err="1"/>
              <a:t>recognising</a:t>
            </a:r>
            <a:r>
              <a:rPr lang="nl-NL" sz="1400" dirty="0"/>
              <a:t> </a:t>
            </a:r>
            <a:r>
              <a:rPr lang="nl-NL" sz="1400" dirty="0" err="1"/>
              <a:t>their</a:t>
            </a:r>
            <a:r>
              <a:rPr lang="nl-NL" sz="1400" dirty="0"/>
              <a:t> </a:t>
            </a:r>
            <a:r>
              <a:rPr lang="nl-NL" sz="1400" dirty="0" err="1"/>
              <a:t>specific</a:t>
            </a:r>
            <a:r>
              <a:rPr lang="nl-NL" sz="1400" dirty="0"/>
              <a:t> </a:t>
            </a:r>
            <a:r>
              <a:rPr lang="nl-NL" sz="1400" dirty="0" err="1"/>
              <a:t>role</a:t>
            </a:r>
            <a:r>
              <a:rPr lang="nl-NL" sz="1400" dirty="0"/>
              <a:t> in </a:t>
            </a:r>
            <a:r>
              <a:rPr lang="nl-NL" sz="1400" dirty="0" err="1"/>
              <a:t>the</a:t>
            </a:r>
            <a:r>
              <a:rPr lang="nl-NL" sz="1400" dirty="0"/>
              <a:t> </a:t>
            </a:r>
            <a:r>
              <a:rPr lang="nl-NL" sz="1400" dirty="0" err="1"/>
              <a:t>success</a:t>
            </a:r>
            <a:r>
              <a:rPr lang="nl-NL" sz="1400" dirty="0"/>
              <a:t> of registries in </a:t>
            </a:r>
            <a:r>
              <a:rPr lang="nl-NL" sz="1400" dirty="0" err="1"/>
              <a:t>this</a:t>
            </a:r>
            <a:r>
              <a:rPr lang="nl-NL" sz="1400" dirty="0"/>
              <a:t> field.</a:t>
            </a:r>
          </a:p>
        </p:txBody>
      </p:sp>
    </p:spTree>
    <p:extLst>
      <p:ext uri="{BB962C8B-B14F-4D97-AF65-F5344CB8AC3E}">
        <p14:creationId xmlns:p14="http://schemas.microsoft.com/office/powerpoint/2010/main" val="3633361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pPr marL="0" indent="0">
              <a:buNone/>
            </a:pPr>
            <a:r>
              <a:rPr lang="nl-NL" sz="1400" b="1" dirty="0">
                <a:solidFill>
                  <a:srgbClr val="FFC000"/>
                </a:solidFill>
              </a:rPr>
              <a:t>5. </a:t>
            </a:r>
            <a:r>
              <a:rPr lang="nl-NL" sz="1400" b="1" dirty="0" err="1">
                <a:solidFill>
                  <a:srgbClr val="FFC000"/>
                </a:solidFill>
              </a:rPr>
              <a:t>Existing</a:t>
            </a:r>
            <a:r>
              <a:rPr lang="nl-NL" sz="1400" b="1" dirty="0">
                <a:solidFill>
                  <a:srgbClr val="FFC000"/>
                </a:solidFill>
              </a:rPr>
              <a:t> </a:t>
            </a:r>
            <a:r>
              <a:rPr lang="nl-NL" sz="1400" b="1" dirty="0" err="1">
                <a:solidFill>
                  <a:srgbClr val="FFC000"/>
                </a:solidFill>
              </a:rPr>
              <a:t>and</a:t>
            </a:r>
            <a:r>
              <a:rPr lang="nl-NL" sz="1400" b="1" dirty="0">
                <a:solidFill>
                  <a:srgbClr val="FFC000"/>
                </a:solidFill>
              </a:rPr>
              <a:t> </a:t>
            </a:r>
            <a:r>
              <a:rPr lang="nl-NL" sz="1400" b="1" dirty="0" err="1">
                <a:solidFill>
                  <a:srgbClr val="FFC000"/>
                </a:solidFill>
              </a:rPr>
              <a:t>future</a:t>
            </a:r>
            <a:r>
              <a:rPr lang="nl-NL" sz="1400" b="1" dirty="0">
                <a:solidFill>
                  <a:srgbClr val="FFC000"/>
                </a:solidFill>
              </a:rPr>
              <a:t> </a:t>
            </a:r>
            <a:r>
              <a:rPr lang="nl-NL" sz="1400" b="1" dirty="0" err="1">
                <a:solidFill>
                  <a:srgbClr val="FFC000"/>
                </a:solidFill>
              </a:rPr>
              <a:t>patient</a:t>
            </a:r>
            <a:r>
              <a:rPr lang="nl-NL" sz="1400" b="1" dirty="0">
                <a:solidFill>
                  <a:srgbClr val="FFC000"/>
                </a:solidFill>
              </a:rPr>
              <a:t> registries </a:t>
            </a:r>
            <a:r>
              <a:rPr lang="nl-NL" sz="1400" b="1" dirty="0" err="1">
                <a:solidFill>
                  <a:srgbClr val="FFC000"/>
                </a:solidFill>
              </a:rPr>
              <a:t>and</a:t>
            </a:r>
            <a:r>
              <a:rPr lang="nl-NL" sz="1400" b="1" dirty="0">
                <a:solidFill>
                  <a:srgbClr val="FFC000"/>
                </a:solidFill>
              </a:rPr>
              <a:t> data </a:t>
            </a:r>
            <a:r>
              <a:rPr lang="nl-NL" sz="1400" b="1" dirty="0" err="1">
                <a:solidFill>
                  <a:srgbClr val="FFC000"/>
                </a:solidFill>
              </a:rPr>
              <a:t>collections</a:t>
            </a:r>
            <a:r>
              <a:rPr lang="nl-NL" sz="1400" b="1" dirty="0">
                <a:solidFill>
                  <a:srgbClr val="FFC000"/>
                </a:solidFill>
              </a:rPr>
              <a:t> </a:t>
            </a:r>
            <a:r>
              <a:rPr lang="nl-NL" sz="1400" b="1" dirty="0" err="1">
                <a:solidFill>
                  <a:srgbClr val="FFC000"/>
                </a:solidFill>
              </a:rPr>
              <a:t>should</a:t>
            </a:r>
            <a:r>
              <a:rPr lang="nl-NL" sz="1400" b="1" dirty="0">
                <a:solidFill>
                  <a:srgbClr val="FFC000"/>
                </a:solidFill>
              </a:rPr>
              <a:t> </a:t>
            </a:r>
            <a:r>
              <a:rPr lang="nl-NL" sz="1400" b="1" dirty="0" err="1">
                <a:solidFill>
                  <a:srgbClr val="FFC000"/>
                </a:solidFill>
              </a:rPr>
              <a:t>be</a:t>
            </a:r>
            <a:r>
              <a:rPr lang="nl-NL" sz="1400" b="1" dirty="0">
                <a:solidFill>
                  <a:srgbClr val="FFC000"/>
                </a:solidFill>
              </a:rPr>
              <a:t> </a:t>
            </a:r>
            <a:r>
              <a:rPr lang="nl-NL" sz="1400" b="1" dirty="0" err="1">
                <a:solidFill>
                  <a:srgbClr val="FFC000"/>
                </a:solidFill>
              </a:rPr>
              <a:t>adaptable</a:t>
            </a:r>
            <a:r>
              <a:rPr lang="nl-NL" sz="1400" b="1" dirty="0">
                <a:solidFill>
                  <a:srgbClr val="FFC000"/>
                </a:solidFill>
              </a:rPr>
              <a:t> </a:t>
            </a:r>
            <a:r>
              <a:rPr lang="nl-NL" sz="1400" b="1" dirty="0" err="1">
                <a:solidFill>
                  <a:srgbClr val="FFC000"/>
                </a:solidFill>
              </a:rPr>
              <a:t>to</a:t>
            </a:r>
            <a:r>
              <a:rPr lang="nl-NL" sz="1400" b="1" dirty="0">
                <a:solidFill>
                  <a:srgbClr val="FFC000"/>
                </a:solidFill>
              </a:rPr>
              <a:t> serve</a:t>
            </a:r>
            <a:br>
              <a:rPr lang="nl-NL" sz="1400" b="1" dirty="0">
                <a:solidFill>
                  <a:srgbClr val="FFC000"/>
                </a:solidFill>
              </a:rPr>
            </a:br>
            <a:r>
              <a:rPr lang="nl-NL" sz="1400" b="1" dirty="0" err="1">
                <a:solidFill>
                  <a:srgbClr val="FFC000"/>
                </a:solidFill>
              </a:rPr>
              <a:t>regulatory</a:t>
            </a:r>
            <a:r>
              <a:rPr lang="nl-NL" sz="1400" b="1" dirty="0">
                <a:solidFill>
                  <a:srgbClr val="FFC000"/>
                </a:solidFill>
              </a:rPr>
              <a:t> </a:t>
            </a:r>
            <a:r>
              <a:rPr lang="nl-NL" sz="1400" b="1" dirty="0" err="1">
                <a:solidFill>
                  <a:srgbClr val="FFC000"/>
                </a:solidFill>
              </a:rPr>
              <a:t>purposes</a:t>
            </a:r>
            <a:r>
              <a:rPr lang="nl-NL" sz="1400" b="1" dirty="0">
                <a:solidFill>
                  <a:srgbClr val="FFC000"/>
                </a:solidFill>
              </a:rPr>
              <a:t>, </a:t>
            </a:r>
            <a:r>
              <a:rPr lang="nl-NL" sz="1400" b="1" dirty="0" err="1">
                <a:solidFill>
                  <a:srgbClr val="FFC000"/>
                </a:solidFill>
              </a:rPr>
              <a:t>where</a:t>
            </a:r>
            <a:r>
              <a:rPr lang="nl-NL" sz="1400" b="1" dirty="0">
                <a:solidFill>
                  <a:srgbClr val="FFC000"/>
                </a:solidFill>
              </a:rPr>
              <a:t> </a:t>
            </a:r>
            <a:r>
              <a:rPr lang="nl-NL" sz="1400" b="1" dirty="0" err="1">
                <a:solidFill>
                  <a:srgbClr val="FFC000"/>
                </a:solidFill>
              </a:rPr>
              <a:t>required</a:t>
            </a:r>
            <a:r>
              <a:rPr lang="nl-NL" sz="1400" b="1" dirty="0">
                <a:solidFill>
                  <a:srgbClr val="FFC000"/>
                </a:solidFill>
              </a:rPr>
              <a:t>.</a:t>
            </a:r>
            <a:endParaRPr lang="nl-NL" sz="1400" dirty="0">
              <a:solidFill>
                <a:srgbClr val="FFC000"/>
              </a:solidFill>
            </a:endParaRPr>
          </a:p>
          <a:p>
            <a:pPr marL="0" indent="0">
              <a:buNone/>
            </a:pPr>
            <a:br>
              <a:rPr lang="nl-NL" sz="1400" b="1" dirty="0"/>
            </a:br>
            <a:r>
              <a:rPr lang="nl-NL" sz="1400" dirty="0"/>
              <a:t>5.1 For </a:t>
            </a:r>
            <a:r>
              <a:rPr lang="nl-NL" sz="1400" dirty="0" err="1"/>
              <a:t>the</a:t>
            </a:r>
            <a:r>
              <a:rPr lang="nl-NL" sz="1400" dirty="0"/>
              <a:t> monitoring of </a:t>
            </a:r>
            <a:r>
              <a:rPr lang="nl-NL" sz="1400" dirty="0" err="1"/>
              <a:t>therapeutic</a:t>
            </a:r>
            <a:r>
              <a:rPr lang="nl-NL" sz="1400" dirty="0"/>
              <a:t> </a:t>
            </a:r>
            <a:r>
              <a:rPr lang="nl-NL" sz="1400" dirty="0" err="1"/>
              <a:t>interventions</a:t>
            </a:r>
            <a:r>
              <a:rPr lang="nl-NL" sz="1400" dirty="0"/>
              <a:t> for RD, a </a:t>
            </a:r>
            <a:r>
              <a:rPr lang="nl-NL" sz="1400" dirty="0" err="1"/>
              <a:t>strategy</a:t>
            </a:r>
            <a:r>
              <a:rPr lang="nl-NL" sz="1400" dirty="0"/>
              <a:t> </a:t>
            </a:r>
            <a:r>
              <a:rPr lang="nl-NL" sz="1400" dirty="0" err="1"/>
              <a:t>between</a:t>
            </a:r>
            <a:r>
              <a:rPr lang="nl-NL" sz="1400" dirty="0"/>
              <a:t> </a:t>
            </a:r>
            <a:r>
              <a:rPr lang="nl-NL" sz="1400" dirty="0" err="1"/>
              <a:t>industry</a:t>
            </a:r>
            <a:r>
              <a:rPr lang="nl-NL" sz="1400" dirty="0"/>
              <a:t>,</a:t>
            </a:r>
            <a:br>
              <a:rPr lang="nl-NL" sz="1400" dirty="0"/>
            </a:br>
            <a:r>
              <a:rPr lang="nl-NL" sz="1400" dirty="0" err="1"/>
              <a:t>academia</a:t>
            </a:r>
            <a:r>
              <a:rPr lang="nl-NL" sz="1400" dirty="0"/>
              <a:t> </a:t>
            </a:r>
            <a:r>
              <a:rPr lang="nl-NL" sz="1400" dirty="0" err="1"/>
              <a:t>and</a:t>
            </a:r>
            <a:r>
              <a:rPr lang="nl-NL" sz="1400" dirty="0"/>
              <a:t> regulators </a:t>
            </a:r>
            <a:r>
              <a:rPr lang="nl-NL" sz="1400" dirty="0" err="1"/>
              <a:t>should</a:t>
            </a:r>
            <a:r>
              <a:rPr lang="nl-NL" sz="1400" dirty="0"/>
              <a:t> </a:t>
            </a:r>
            <a:r>
              <a:rPr lang="nl-NL" sz="1400" dirty="0" err="1"/>
              <a:t>be</a:t>
            </a:r>
            <a:r>
              <a:rPr lang="nl-NL" sz="1400" dirty="0"/>
              <a:t> </a:t>
            </a:r>
            <a:r>
              <a:rPr lang="nl-NL" sz="1400" dirty="0" err="1"/>
              <a:t>agreed</a:t>
            </a:r>
            <a:r>
              <a:rPr lang="nl-NL" sz="1400" dirty="0"/>
              <a:t> </a:t>
            </a:r>
            <a:r>
              <a:rPr lang="nl-NL" sz="1400" dirty="0" err="1"/>
              <a:t>to</a:t>
            </a:r>
            <a:r>
              <a:rPr lang="nl-NL" sz="1400" dirty="0"/>
              <a:t> </a:t>
            </a:r>
            <a:r>
              <a:rPr lang="nl-NL" sz="1400" dirty="0" err="1"/>
              <a:t>ensure</a:t>
            </a:r>
            <a:r>
              <a:rPr lang="nl-NL" sz="1400" dirty="0"/>
              <a:t> </a:t>
            </a:r>
            <a:r>
              <a:rPr lang="nl-NL" sz="1400" dirty="0" err="1"/>
              <a:t>that</a:t>
            </a:r>
            <a:r>
              <a:rPr lang="nl-NL" sz="1400" dirty="0"/>
              <a:t> data </a:t>
            </a:r>
            <a:r>
              <a:rPr lang="nl-NL" sz="1400" dirty="0" err="1"/>
              <a:t>collection</a:t>
            </a:r>
            <a:r>
              <a:rPr lang="nl-NL" sz="1400" dirty="0"/>
              <a:t> is expanded as</a:t>
            </a:r>
            <a:br>
              <a:rPr lang="nl-NL" sz="1400" dirty="0"/>
            </a:br>
            <a:r>
              <a:rPr lang="nl-NL" sz="1400" dirty="0" err="1"/>
              <a:t>necessary</a:t>
            </a:r>
            <a:r>
              <a:rPr lang="nl-NL" sz="1400" dirty="0"/>
              <a:t>, </a:t>
            </a:r>
            <a:r>
              <a:rPr lang="nl-NL" sz="1400" dirty="0" err="1"/>
              <a:t>and</a:t>
            </a:r>
            <a:r>
              <a:rPr lang="nl-NL" sz="1400" dirty="0"/>
              <a:t> in time </a:t>
            </a:r>
            <a:r>
              <a:rPr lang="nl-NL" sz="1400" dirty="0" err="1"/>
              <a:t>embedded</a:t>
            </a:r>
            <a:r>
              <a:rPr lang="nl-NL" sz="1400" dirty="0"/>
              <a:t> in </a:t>
            </a:r>
            <a:r>
              <a:rPr lang="nl-NL" sz="1400" dirty="0" err="1"/>
              <a:t>disease-specific</a:t>
            </a:r>
            <a:r>
              <a:rPr lang="nl-NL" sz="1400" dirty="0"/>
              <a:t> registries </a:t>
            </a:r>
            <a:r>
              <a:rPr lang="nl-NL" sz="1400" dirty="0" err="1"/>
              <a:t>to</a:t>
            </a:r>
            <a:r>
              <a:rPr lang="nl-NL" sz="1400" dirty="0"/>
              <a:t> serve, for </a:t>
            </a:r>
            <a:r>
              <a:rPr lang="nl-NL" sz="1400" dirty="0" err="1"/>
              <a:t>example</a:t>
            </a:r>
            <a:r>
              <a:rPr lang="nl-NL" sz="1400" dirty="0"/>
              <a:t>, </a:t>
            </a:r>
            <a:r>
              <a:rPr lang="nl-NL" sz="1400" dirty="0" err="1"/>
              <a:t>the</a:t>
            </a:r>
            <a:br>
              <a:rPr lang="nl-NL" sz="1400" dirty="0"/>
            </a:br>
            <a:r>
              <a:rPr lang="nl-NL" sz="1400" dirty="0" err="1"/>
              <a:t>requirements</a:t>
            </a:r>
            <a:r>
              <a:rPr lang="nl-NL" sz="1400" dirty="0"/>
              <a:t> for post-marketing surveillance, </a:t>
            </a:r>
            <a:r>
              <a:rPr lang="nl-NL" sz="1400" dirty="0" err="1"/>
              <a:t>and</a:t>
            </a:r>
            <a:r>
              <a:rPr lang="nl-NL" sz="1400" dirty="0"/>
              <a:t> </a:t>
            </a:r>
            <a:r>
              <a:rPr lang="nl-NL" sz="1400" dirty="0" err="1"/>
              <a:t>to</a:t>
            </a:r>
            <a:r>
              <a:rPr lang="nl-NL" sz="1400" dirty="0"/>
              <a:t> support development of new</a:t>
            </a:r>
            <a:br>
              <a:rPr lang="nl-NL" sz="1400" dirty="0"/>
            </a:br>
            <a:r>
              <a:rPr lang="nl-NL" sz="1400" dirty="0" err="1"/>
              <a:t>therapies</a:t>
            </a:r>
            <a:r>
              <a:rPr lang="nl-NL" sz="1400" dirty="0"/>
              <a:t>. Data access </a:t>
            </a:r>
            <a:r>
              <a:rPr lang="nl-NL" sz="1400" dirty="0" err="1"/>
              <a:t>needs</a:t>
            </a:r>
            <a:r>
              <a:rPr lang="nl-NL" sz="1400" dirty="0"/>
              <a:t> </a:t>
            </a:r>
            <a:r>
              <a:rPr lang="nl-NL" sz="1400" dirty="0" err="1"/>
              <a:t>to</a:t>
            </a:r>
            <a:r>
              <a:rPr lang="nl-NL" sz="1400" dirty="0"/>
              <a:t> </a:t>
            </a:r>
            <a:r>
              <a:rPr lang="nl-NL" sz="1400" dirty="0" err="1"/>
              <a:t>be</a:t>
            </a:r>
            <a:r>
              <a:rPr lang="nl-NL" sz="1400" dirty="0"/>
              <a:t> compliant </a:t>
            </a:r>
            <a:r>
              <a:rPr lang="nl-NL" sz="1400" dirty="0" err="1"/>
              <a:t>with</a:t>
            </a:r>
            <a:r>
              <a:rPr lang="nl-NL" sz="1400" dirty="0"/>
              <a:t> </a:t>
            </a:r>
            <a:r>
              <a:rPr lang="nl-NL" sz="1400" dirty="0" err="1"/>
              <a:t>agreed</a:t>
            </a:r>
            <a:r>
              <a:rPr lang="nl-NL" sz="1400" dirty="0"/>
              <a:t> </a:t>
            </a:r>
            <a:r>
              <a:rPr lang="nl-NL" sz="1400" dirty="0" err="1"/>
              <a:t>guidelines</a:t>
            </a:r>
            <a:r>
              <a:rPr lang="nl-NL" sz="1400" dirty="0"/>
              <a:t> </a:t>
            </a:r>
            <a:r>
              <a:rPr lang="nl-NL" sz="1400" dirty="0" err="1"/>
              <a:t>established</a:t>
            </a:r>
            <a:r>
              <a:rPr lang="nl-NL" sz="1400" dirty="0"/>
              <a:t> </a:t>
            </a:r>
            <a:r>
              <a:rPr lang="nl-NL" sz="1400" dirty="0" err="1"/>
              <a:t>by</a:t>
            </a:r>
            <a:r>
              <a:rPr lang="nl-NL" sz="1400" dirty="0"/>
              <a:t> </a:t>
            </a:r>
            <a:r>
              <a:rPr lang="nl-NL" sz="1400" dirty="0" err="1"/>
              <a:t>the</a:t>
            </a:r>
            <a:br>
              <a:rPr lang="nl-NL" sz="1400" dirty="0"/>
            </a:br>
            <a:r>
              <a:rPr lang="nl-NL" sz="1400" dirty="0" err="1"/>
              <a:t>registry</a:t>
            </a:r>
            <a:r>
              <a:rPr lang="nl-NL" sz="1400" dirty="0"/>
              <a:t>.</a:t>
            </a:r>
          </a:p>
          <a:p>
            <a:pPr marL="0" indent="0">
              <a:buNone/>
            </a:pPr>
            <a:br>
              <a:rPr lang="nl-NL" sz="1400" dirty="0"/>
            </a:br>
            <a:r>
              <a:rPr lang="nl-NL" sz="1400" dirty="0"/>
              <a:t>5.2 As </a:t>
            </a:r>
            <a:r>
              <a:rPr lang="nl-NL" sz="1400" dirty="0" err="1"/>
              <a:t>quality</a:t>
            </a:r>
            <a:r>
              <a:rPr lang="nl-NL" sz="1400" dirty="0"/>
              <a:t> </a:t>
            </a:r>
            <a:r>
              <a:rPr lang="nl-NL" sz="1400" dirty="0" err="1"/>
              <a:t>assurance</a:t>
            </a:r>
            <a:r>
              <a:rPr lang="nl-NL" sz="1400" dirty="0"/>
              <a:t> is </a:t>
            </a:r>
            <a:r>
              <a:rPr lang="nl-NL" sz="1400" dirty="0" err="1"/>
              <a:t>crucial</a:t>
            </a:r>
            <a:r>
              <a:rPr lang="nl-NL" sz="1400" dirty="0"/>
              <a:t>, </a:t>
            </a:r>
            <a:r>
              <a:rPr lang="nl-NL" sz="1400" dirty="0" err="1"/>
              <a:t>it</a:t>
            </a:r>
            <a:r>
              <a:rPr lang="nl-NL" sz="1400" dirty="0"/>
              <a:t> is a priority for </a:t>
            </a:r>
            <a:r>
              <a:rPr lang="nl-NL" sz="1400" dirty="0" err="1"/>
              <a:t>existing</a:t>
            </a:r>
            <a:r>
              <a:rPr lang="nl-NL" sz="1400" dirty="0"/>
              <a:t> RD registries </a:t>
            </a:r>
            <a:r>
              <a:rPr lang="nl-NL" sz="1400" dirty="0" err="1"/>
              <a:t>to</a:t>
            </a:r>
            <a:r>
              <a:rPr lang="nl-NL" sz="1400" dirty="0"/>
              <a:t> </a:t>
            </a:r>
            <a:r>
              <a:rPr lang="nl-NL" sz="1400" dirty="0" err="1"/>
              <a:t>explore</a:t>
            </a:r>
            <a:r>
              <a:rPr lang="nl-NL" sz="1400" dirty="0"/>
              <a:t> </a:t>
            </a:r>
            <a:r>
              <a:rPr lang="nl-NL" sz="1400" dirty="0" err="1"/>
              <a:t>their</a:t>
            </a:r>
            <a:br>
              <a:rPr lang="nl-NL" sz="1400" dirty="0"/>
            </a:br>
            <a:r>
              <a:rPr lang="nl-NL" sz="1400" dirty="0" err="1"/>
              <a:t>capacity</a:t>
            </a:r>
            <a:r>
              <a:rPr lang="nl-NL" sz="1400" dirty="0"/>
              <a:t> </a:t>
            </a:r>
            <a:r>
              <a:rPr lang="nl-NL" sz="1400" dirty="0" err="1"/>
              <a:t>to</a:t>
            </a:r>
            <a:r>
              <a:rPr lang="nl-NL" sz="1400" dirty="0"/>
              <a:t> </a:t>
            </a:r>
            <a:r>
              <a:rPr lang="nl-NL" sz="1400" dirty="0" err="1"/>
              <a:t>adapt</a:t>
            </a:r>
            <a:r>
              <a:rPr lang="nl-NL" sz="1400" dirty="0"/>
              <a:t> </a:t>
            </a:r>
            <a:r>
              <a:rPr lang="nl-NL" sz="1400" dirty="0" err="1"/>
              <a:t>to</a:t>
            </a:r>
            <a:r>
              <a:rPr lang="nl-NL" sz="1400" dirty="0"/>
              <a:t> collect data for </a:t>
            </a:r>
            <a:r>
              <a:rPr lang="nl-NL" sz="1400" dirty="0" err="1"/>
              <a:t>regulatory</a:t>
            </a:r>
            <a:r>
              <a:rPr lang="nl-NL" sz="1400" dirty="0"/>
              <a:t> </a:t>
            </a:r>
            <a:r>
              <a:rPr lang="nl-NL" sz="1400" dirty="0" err="1"/>
              <a:t>purposes</a:t>
            </a:r>
            <a:r>
              <a:rPr lang="nl-NL" sz="1400" dirty="0"/>
              <a:t>.</a:t>
            </a:r>
          </a:p>
          <a:p>
            <a:pPr marL="0" indent="0">
              <a:buNone/>
            </a:pPr>
            <a:br>
              <a:rPr lang="nl-NL" sz="1400" dirty="0"/>
            </a:br>
            <a:r>
              <a:rPr lang="nl-NL" sz="1400" dirty="0"/>
              <a:t>5.3 </a:t>
            </a:r>
            <a:r>
              <a:rPr lang="nl-NL" sz="1400" dirty="0" err="1"/>
              <a:t>There</a:t>
            </a:r>
            <a:r>
              <a:rPr lang="nl-NL" sz="1400" dirty="0"/>
              <a:t> </a:t>
            </a:r>
            <a:r>
              <a:rPr lang="nl-NL" sz="1400" dirty="0" err="1"/>
              <a:t>should</a:t>
            </a:r>
            <a:r>
              <a:rPr lang="nl-NL" sz="1400" dirty="0"/>
              <a:t> </a:t>
            </a:r>
            <a:r>
              <a:rPr lang="nl-NL" sz="1400" dirty="0" err="1"/>
              <a:t>be</a:t>
            </a:r>
            <a:r>
              <a:rPr lang="nl-NL" sz="1400" dirty="0"/>
              <a:t> </a:t>
            </a:r>
            <a:r>
              <a:rPr lang="nl-NL" sz="1400" dirty="0" err="1"/>
              <a:t>an</a:t>
            </a:r>
            <a:r>
              <a:rPr lang="nl-NL" sz="1400" dirty="0"/>
              <a:t> </a:t>
            </a:r>
            <a:r>
              <a:rPr lang="nl-NL" sz="1400" dirty="0" err="1"/>
              <a:t>early</a:t>
            </a:r>
            <a:r>
              <a:rPr lang="nl-NL" sz="1400" dirty="0"/>
              <a:t> </a:t>
            </a:r>
            <a:r>
              <a:rPr lang="nl-NL" sz="1400" dirty="0" err="1"/>
              <a:t>dialogue</a:t>
            </a:r>
            <a:r>
              <a:rPr lang="nl-NL" sz="1400" dirty="0"/>
              <a:t> on </a:t>
            </a:r>
            <a:r>
              <a:rPr lang="nl-NL" sz="1400" dirty="0" err="1"/>
              <a:t>the</a:t>
            </a:r>
            <a:r>
              <a:rPr lang="nl-NL" sz="1400" dirty="0"/>
              <a:t> type of </a:t>
            </a:r>
            <a:r>
              <a:rPr lang="nl-NL" sz="1400" dirty="0" err="1"/>
              <a:t>registry</a:t>
            </a:r>
            <a:r>
              <a:rPr lang="nl-NL" sz="1400" dirty="0"/>
              <a:t> </a:t>
            </a:r>
            <a:r>
              <a:rPr lang="nl-NL" sz="1400" dirty="0" err="1"/>
              <a:t>required</a:t>
            </a:r>
            <a:r>
              <a:rPr lang="nl-NL" sz="1400" dirty="0"/>
              <a:t> (</a:t>
            </a:r>
            <a:r>
              <a:rPr lang="nl-NL" sz="1400" dirty="0" err="1"/>
              <a:t>and</a:t>
            </a:r>
            <a:r>
              <a:rPr lang="nl-NL" sz="1400" dirty="0"/>
              <a:t> </a:t>
            </a:r>
            <a:r>
              <a:rPr lang="nl-NL" sz="1400" dirty="0" err="1"/>
              <a:t>what</a:t>
            </a:r>
            <a:r>
              <a:rPr lang="nl-NL" sz="1400" dirty="0"/>
              <a:t> data is</a:t>
            </a:r>
            <a:br>
              <a:rPr lang="nl-NL" sz="1400" dirty="0"/>
            </a:br>
            <a:r>
              <a:rPr lang="nl-NL" sz="1400" dirty="0" err="1"/>
              <a:t>required</a:t>
            </a:r>
            <a:r>
              <a:rPr lang="nl-NL" sz="1400" dirty="0"/>
              <a:t> for </a:t>
            </a:r>
            <a:r>
              <a:rPr lang="nl-NL" sz="1400" dirty="0" err="1"/>
              <a:t>regulatory</a:t>
            </a:r>
            <a:r>
              <a:rPr lang="nl-NL" sz="1400" dirty="0"/>
              <a:t> </a:t>
            </a:r>
            <a:r>
              <a:rPr lang="nl-NL" sz="1400" dirty="0" err="1"/>
              <a:t>purposes</a:t>
            </a:r>
            <a:r>
              <a:rPr lang="nl-NL" sz="1400" dirty="0"/>
              <a:t>), </a:t>
            </a:r>
            <a:r>
              <a:rPr lang="nl-NL" sz="1400" dirty="0" err="1"/>
              <a:t>and</a:t>
            </a:r>
            <a:r>
              <a:rPr lang="nl-NL" sz="1400" dirty="0"/>
              <a:t>/or </a:t>
            </a:r>
            <a:r>
              <a:rPr lang="nl-NL" sz="1400" dirty="0" err="1"/>
              <a:t>whether</a:t>
            </a:r>
            <a:r>
              <a:rPr lang="nl-NL" sz="1400" dirty="0"/>
              <a:t> a </a:t>
            </a:r>
            <a:r>
              <a:rPr lang="nl-NL" sz="1400" dirty="0" err="1"/>
              <a:t>registry</a:t>
            </a:r>
            <a:r>
              <a:rPr lang="nl-NL" sz="1400" dirty="0"/>
              <a:t> </a:t>
            </a:r>
            <a:r>
              <a:rPr lang="nl-NL" sz="1400" dirty="0" err="1"/>
              <a:t>exists</a:t>
            </a:r>
            <a:r>
              <a:rPr lang="nl-NL" sz="1400" dirty="0"/>
              <a:t> for </a:t>
            </a:r>
            <a:r>
              <a:rPr lang="nl-NL" sz="1400" dirty="0" err="1"/>
              <a:t>the</a:t>
            </a:r>
            <a:r>
              <a:rPr lang="nl-NL" sz="1400" dirty="0"/>
              <a:t> </a:t>
            </a:r>
            <a:r>
              <a:rPr lang="nl-NL" sz="1400" dirty="0" err="1"/>
              <a:t>condition</a:t>
            </a:r>
            <a:br>
              <a:rPr lang="nl-NL" sz="1400" dirty="0"/>
            </a:br>
            <a:r>
              <a:rPr lang="nl-NL" sz="1400" dirty="0" err="1"/>
              <a:t>targeted</a:t>
            </a:r>
            <a:r>
              <a:rPr lang="nl-NL" sz="1400" dirty="0"/>
              <a:t>, </a:t>
            </a:r>
            <a:r>
              <a:rPr lang="nl-NL" sz="1400" dirty="0" err="1"/>
              <a:t>with</a:t>
            </a:r>
            <a:r>
              <a:rPr lang="nl-NL" sz="1400" dirty="0"/>
              <a:t> all stakeholders, in order </a:t>
            </a:r>
            <a:r>
              <a:rPr lang="nl-NL" sz="1400" dirty="0" err="1"/>
              <a:t>to</a:t>
            </a:r>
            <a:r>
              <a:rPr lang="nl-NL" sz="1400" dirty="0"/>
              <a:t> </a:t>
            </a:r>
            <a:r>
              <a:rPr lang="nl-NL" sz="1400" dirty="0" err="1"/>
              <a:t>optimise</a:t>
            </a:r>
            <a:r>
              <a:rPr lang="nl-NL" sz="1400" dirty="0"/>
              <a:t> </a:t>
            </a:r>
            <a:r>
              <a:rPr lang="nl-NL" sz="1400" dirty="0" err="1"/>
              <a:t>the</a:t>
            </a:r>
            <a:r>
              <a:rPr lang="nl-NL" sz="1400" dirty="0"/>
              <a:t> </a:t>
            </a:r>
            <a:r>
              <a:rPr lang="nl-NL" sz="1400" dirty="0" err="1"/>
              <a:t>registration</a:t>
            </a:r>
            <a:r>
              <a:rPr lang="nl-NL" sz="1400" dirty="0"/>
              <a:t> of </a:t>
            </a:r>
            <a:r>
              <a:rPr lang="nl-NL" sz="1400" dirty="0" err="1"/>
              <a:t>patients</a:t>
            </a:r>
            <a:r>
              <a:rPr lang="nl-NL" sz="1400" dirty="0"/>
              <a:t> </a:t>
            </a:r>
            <a:r>
              <a:rPr lang="nl-NL" sz="1400" dirty="0" err="1"/>
              <a:t>and</a:t>
            </a:r>
            <a:r>
              <a:rPr lang="nl-NL" sz="1400" dirty="0"/>
              <a:t> </a:t>
            </a:r>
            <a:r>
              <a:rPr lang="nl-NL" sz="1400" dirty="0" err="1"/>
              <a:t>the</a:t>
            </a:r>
            <a:br>
              <a:rPr lang="nl-NL" sz="1400" dirty="0"/>
            </a:br>
            <a:r>
              <a:rPr lang="nl-NL" sz="1400" dirty="0" err="1"/>
              <a:t>generation</a:t>
            </a:r>
            <a:r>
              <a:rPr lang="nl-NL" sz="1400" dirty="0"/>
              <a:t> of </a:t>
            </a:r>
            <a:r>
              <a:rPr lang="nl-NL" sz="1400" dirty="0" err="1"/>
              <a:t>knowledge</a:t>
            </a:r>
            <a:r>
              <a:rPr lang="nl-NL" sz="1400" dirty="0"/>
              <a:t> for RD for </a:t>
            </a:r>
            <a:r>
              <a:rPr lang="nl-NL" sz="1400" dirty="0" err="1"/>
              <a:t>which</a:t>
            </a:r>
            <a:r>
              <a:rPr lang="nl-NL" sz="1400" dirty="0"/>
              <a:t> a </a:t>
            </a:r>
            <a:r>
              <a:rPr lang="nl-NL" sz="1400" dirty="0" err="1"/>
              <a:t>therapeutic</a:t>
            </a:r>
            <a:r>
              <a:rPr lang="nl-NL" sz="1400" dirty="0"/>
              <a:t> </a:t>
            </a:r>
            <a:r>
              <a:rPr lang="nl-NL" sz="1400" dirty="0" err="1"/>
              <a:t>intervention</a:t>
            </a:r>
            <a:r>
              <a:rPr lang="nl-NL" sz="1400" dirty="0"/>
              <a:t> is </a:t>
            </a:r>
            <a:r>
              <a:rPr lang="nl-NL" sz="1400" dirty="0" err="1"/>
              <a:t>being</a:t>
            </a:r>
            <a:r>
              <a:rPr lang="nl-NL" sz="1400" dirty="0"/>
              <a:t> </a:t>
            </a:r>
            <a:r>
              <a:rPr lang="nl-NL" sz="1400" dirty="0" err="1"/>
              <a:t>developed</a:t>
            </a:r>
            <a:r>
              <a:rPr lang="nl-NL" sz="1400" dirty="0"/>
              <a:t>.</a:t>
            </a:r>
            <a:br>
              <a:rPr lang="nl-NL" sz="1400" dirty="0"/>
            </a:br>
            <a:r>
              <a:rPr lang="nl-NL" sz="1400" dirty="0"/>
              <a:t>Collection of data </a:t>
            </a:r>
            <a:r>
              <a:rPr lang="nl-NL" sz="1400" dirty="0" err="1"/>
              <a:t>regarding</a:t>
            </a:r>
            <a:r>
              <a:rPr lang="nl-NL" sz="1400" dirty="0"/>
              <a:t> off-label </a:t>
            </a:r>
            <a:r>
              <a:rPr lang="nl-NL" sz="1400" dirty="0" err="1"/>
              <a:t>use</a:t>
            </a:r>
            <a:r>
              <a:rPr lang="nl-NL" sz="1400" dirty="0"/>
              <a:t> of </a:t>
            </a:r>
            <a:r>
              <a:rPr lang="nl-NL" sz="1400" dirty="0" err="1"/>
              <a:t>approved</a:t>
            </a:r>
            <a:r>
              <a:rPr lang="nl-NL" sz="1400" dirty="0"/>
              <a:t> drugs </a:t>
            </a:r>
            <a:r>
              <a:rPr lang="nl-NL" sz="1400" dirty="0" err="1"/>
              <a:t>and</a:t>
            </a:r>
            <a:r>
              <a:rPr lang="nl-NL" sz="1400" dirty="0"/>
              <a:t> </a:t>
            </a:r>
            <a:r>
              <a:rPr lang="nl-NL" sz="1400" dirty="0" err="1"/>
              <a:t>existing</a:t>
            </a:r>
            <a:r>
              <a:rPr lang="nl-NL" sz="1400" dirty="0"/>
              <a:t> </a:t>
            </a:r>
            <a:r>
              <a:rPr lang="nl-NL" sz="1400" dirty="0" err="1"/>
              <a:t>medications</a:t>
            </a:r>
            <a:r>
              <a:rPr lang="nl-NL" sz="1400" dirty="0"/>
              <a:t> </a:t>
            </a:r>
            <a:r>
              <a:rPr lang="nl-NL" sz="1400" dirty="0" err="1"/>
              <a:t>should</a:t>
            </a:r>
            <a:br>
              <a:rPr lang="nl-NL" sz="1400" dirty="0"/>
            </a:br>
            <a:r>
              <a:rPr lang="nl-NL" sz="1400" dirty="0" err="1"/>
              <a:t>be</a:t>
            </a:r>
            <a:r>
              <a:rPr lang="nl-NL" sz="1400" dirty="0"/>
              <a:t> </a:t>
            </a:r>
            <a:r>
              <a:rPr lang="nl-NL" sz="1400" dirty="0" err="1"/>
              <a:t>encouraged</a:t>
            </a:r>
            <a:r>
              <a:rPr lang="nl-NL" sz="1400" dirty="0"/>
              <a:t>.</a:t>
            </a:r>
          </a:p>
        </p:txBody>
      </p:sp>
    </p:spTree>
    <p:extLst>
      <p:ext uri="{BB962C8B-B14F-4D97-AF65-F5344CB8AC3E}">
        <p14:creationId xmlns:p14="http://schemas.microsoft.com/office/powerpoint/2010/main" val="750192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pPr marL="0" indent="0">
              <a:buNone/>
            </a:pPr>
            <a:r>
              <a:rPr lang="nl-NL" sz="1400" b="1" dirty="0">
                <a:solidFill>
                  <a:srgbClr val="FFC000"/>
                </a:solidFill>
              </a:rPr>
              <a:t>6. Patient registries </a:t>
            </a:r>
            <a:r>
              <a:rPr lang="nl-NL" sz="1400" b="1" dirty="0" err="1">
                <a:solidFill>
                  <a:srgbClr val="FFC000"/>
                </a:solidFill>
              </a:rPr>
              <a:t>and</a:t>
            </a:r>
            <a:r>
              <a:rPr lang="nl-NL" sz="1400" b="1" dirty="0">
                <a:solidFill>
                  <a:srgbClr val="FFC000"/>
                </a:solidFill>
              </a:rPr>
              <a:t> data </a:t>
            </a:r>
            <a:r>
              <a:rPr lang="nl-NL" sz="1400" b="1" dirty="0" err="1">
                <a:solidFill>
                  <a:srgbClr val="FFC000"/>
                </a:solidFill>
              </a:rPr>
              <a:t>collections</a:t>
            </a:r>
            <a:r>
              <a:rPr lang="nl-NL" sz="1400" b="1" dirty="0">
                <a:solidFill>
                  <a:srgbClr val="FFC000"/>
                </a:solidFill>
              </a:rPr>
              <a:t> </a:t>
            </a:r>
            <a:r>
              <a:rPr lang="nl-NL" sz="1400" b="1" dirty="0" err="1">
                <a:solidFill>
                  <a:srgbClr val="FFC000"/>
                </a:solidFill>
              </a:rPr>
              <a:t>should</a:t>
            </a:r>
            <a:r>
              <a:rPr lang="nl-NL" sz="1400" b="1" dirty="0">
                <a:solidFill>
                  <a:srgbClr val="FFC000"/>
                </a:solidFill>
              </a:rPr>
              <a:t> </a:t>
            </a:r>
            <a:r>
              <a:rPr lang="nl-NL" sz="1400" b="1" dirty="0" err="1">
                <a:solidFill>
                  <a:srgbClr val="FFC000"/>
                </a:solidFill>
              </a:rPr>
              <a:t>be</a:t>
            </a:r>
            <a:r>
              <a:rPr lang="nl-NL" sz="1400" b="1" dirty="0">
                <a:solidFill>
                  <a:srgbClr val="FFC000"/>
                </a:solidFill>
              </a:rPr>
              <a:t> </a:t>
            </a:r>
            <a:r>
              <a:rPr lang="nl-NL" sz="1400" b="1" dirty="0" err="1">
                <a:solidFill>
                  <a:srgbClr val="FFC000"/>
                </a:solidFill>
              </a:rPr>
              <a:t>sustainable</a:t>
            </a:r>
            <a:r>
              <a:rPr lang="nl-NL" sz="1400" b="1" dirty="0">
                <a:solidFill>
                  <a:srgbClr val="FFC000"/>
                </a:solidFill>
              </a:rPr>
              <a:t> for </a:t>
            </a:r>
            <a:r>
              <a:rPr lang="nl-NL" sz="1400" b="1" dirty="0" err="1">
                <a:solidFill>
                  <a:srgbClr val="FFC000"/>
                </a:solidFill>
              </a:rPr>
              <a:t>the</a:t>
            </a:r>
            <a:r>
              <a:rPr lang="nl-NL" sz="1400" b="1" dirty="0">
                <a:solidFill>
                  <a:srgbClr val="FFC000"/>
                </a:solidFill>
              </a:rPr>
              <a:t> </a:t>
            </a:r>
            <a:r>
              <a:rPr lang="nl-NL" sz="1400" b="1" dirty="0" err="1">
                <a:solidFill>
                  <a:srgbClr val="FFC000"/>
                </a:solidFill>
              </a:rPr>
              <a:t>foreseeable</a:t>
            </a:r>
            <a:br>
              <a:rPr lang="nl-NL" sz="1400" b="1" dirty="0">
                <a:solidFill>
                  <a:srgbClr val="FFC000"/>
                </a:solidFill>
              </a:rPr>
            </a:br>
            <a:r>
              <a:rPr lang="nl-NL" sz="1400" b="1" dirty="0">
                <a:solidFill>
                  <a:srgbClr val="FFC000"/>
                </a:solidFill>
              </a:rPr>
              <a:t>timespan of </a:t>
            </a:r>
            <a:r>
              <a:rPr lang="nl-NL" sz="1400" b="1" dirty="0" err="1">
                <a:solidFill>
                  <a:srgbClr val="FFC000"/>
                </a:solidFill>
              </a:rPr>
              <a:t>the</a:t>
            </a:r>
            <a:r>
              <a:rPr lang="nl-NL" sz="1400" b="1" dirty="0">
                <a:solidFill>
                  <a:srgbClr val="FFC000"/>
                </a:solidFill>
              </a:rPr>
              <a:t> registries’ </a:t>
            </a:r>
            <a:r>
              <a:rPr lang="nl-NL" sz="1400" b="1" dirty="0" err="1">
                <a:solidFill>
                  <a:srgbClr val="FFC000"/>
                </a:solidFill>
              </a:rPr>
              <a:t>utility</a:t>
            </a:r>
            <a:r>
              <a:rPr lang="nl-NL" sz="1400" b="1" dirty="0">
                <a:solidFill>
                  <a:srgbClr val="FFC000"/>
                </a:solidFill>
              </a:rPr>
              <a:t>.</a:t>
            </a:r>
            <a:endParaRPr lang="nl-NL" sz="1400" dirty="0">
              <a:solidFill>
                <a:srgbClr val="FFC000"/>
              </a:solidFill>
            </a:endParaRPr>
          </a:p>
          <a:p>
            <a:pPr marL="0" indent="0">
              <a:buNone/>
            </a:pPr>
            <a:br>
              <a:rPr lang="nl-NL" sz="1400" b="1" dirty="0"/>
            </a:br>
            <a:r>
              <a:rPr lang="nl-NL" sz="1400" dirty="0"/>
              <a:t>6.1 </a:t>
            </a:r>
            <a:r>
              <a:rPr lang="nl-NL" sz="1400" dirty="0" err="1"/>
              <a:t>Local</a:t>
            </a:r>
            <a:r>
              <a:rPr lang="nl-NL" sz="1400" dirty="0"/>
              <a:t>, </a:t>
            </a:r>
            <a:r>
              <a:rPr lang="nl-NL" sz="1400" dirty="0" err="1"/>
              <a:t>regional</a:t>
            </a:r>
            <a:r>
              <a:rPr lang="nl-NL" sz="1400" dirty="0"/>
              <a:t>, </a:t>
            </a:r>
            <a:r>
              <a:rPr lang="nl-NL" sz="1400" dirty="0" err="1"/>
              <a:t>national</a:t>
            </a:r>
            <a:r>
              <a:rPr lang="nl-NL" sz="1400" dirty="0"/>
              <a:t> </a:t>
            </a:r>
            <a:r>
              <a:rPr lang="nl-NL" sz="1400" dirty="0" err="1"/>
              <a:t>and</a:t>
            </a:r>
            <a:r>
              <a:rPr lang="nl-NL" sz="1400" dirty="0"/>
              <a:t> European </a:t>
            </a:r>
            <a:r>
              <a:rPr lang="nl-NL" sz="1400" dirty="0" err="1"/>
              <a:t>structures</a:t>
            </a:r>
            <a:r>
              <a:rPr lang="nl-NL" sz="1400" dirty="0"/>
              <a:t> </a:t>
            </a:r>
            <a:r>
              <a:rPr lang="nl-NL" sz="1400" dirty="0" err="1"/>
              <a:t>contributing</a:t>
            </a:r>
            <a:r>
              <a:rPr lang="nl-NL" sz="1400" dirty="0"/>
              <a:t> </a:t>
            </a:r>
            <a:r>
              <a:rPr lang="nl-NL" sz="1400" dirty="0" err="1"/>
              <a:t>to</a:t>
            </a:r>
            <a:r>
              <a:rPr lang="nl-NL" sz="1400" dirty="0"/>
              <a:t> or </a:t>
            </a:r>
            <a:r>
              <a:rPr lang="nl-NL" sz="1400" dirty="0" err="1"/>
              <a:t>overseeing</a:t>
            </a:r>
            <a:r>
              <a:rPr lang="nl-NL" sz="1400" dirty="0"/>
              <a:t> data</a:t>
            </a:r>
            <a:br>
              <a:rPr lang="nl-NL" sz="1400" dirty="0"/>
            </a:br>
            <a:r>
              <a:rPr lang="nl-NL" sz="1400" dirty="0" err="1"/>
              <a:t>collection</a:t>
            </a:r>
            <a:r>
              <a:rPr lang="nl-NL" sz="1400" dirty="0"/>
              <a:t> </a:t>
            </a:r>
            <a:r>
              <a:rPr lang="nl-NL" sz="1400" dirty="0" err="1"/>
              <a:t>should</a:t>
            </a:r>
            <a:r>
              <a:rPr lang="nl-NL" sz="1400" dirty="0"/>
              <a:t> all </a:t>
            </a:r>
            <a:r>
              <a:rPr lang="nl-NL" sz="1400" dirty="0" err="1"/>
              <a:t>be</a:t>
            </a:r>
            <a:r>
              <a:rPr lang="nl-NL" sz="1400" dirty="0"/>
              <a:t> </a:t>
            </a:r>
            <a:r>
              <a:rPr lang="nl-NL" sz="1400" dirty="0" err="1"/>
              <a:t>supported</a:t>
            </a:r>
            <a:r>
              <a:rPr lang="nl-NL" sz="1400" dirty="0"/>
              <a:t> </a:t>
            </a:r>
            <a:r>
              <a:rPr lang="nl-NL" sz="1400" dirty="0" err="1"/>
              <a:t>financially</a:t>
            </a:r>
            <a:r>
              <a:rPr lang="nl-NL" sz="1400" dirty="0"/>
              <a:t> </a:t>
            </a:r>
            <a:r>
              <a:rPr lang="nl-NL" sz="1400" dirty="0" err="1"/>
              <a:t>to</a:t>
            </a:r>
            <a:r>
              <a:rPr lang="nl-NL" sz="1400" dirty="0"/>
              <a:t> </a:t>
            </a:r>
            <a:r>
              <a:rPr lang="nl-NL" sz="1400" dirty="0" err="1"/>
              <a:t>carry</a:t>
            </a:r>
            <a:r>
              <a:rPr lang="nl-NL" sz="1400" dirty="0"/>
              <a:t> out </a:t>
            </a:r>
            <a:r>
              <a:rPr lang="nl-NL" sz="1400" dirty="0" err="1"/>
              <a:t>this</a:t>
            </a:r>
            <a:r>
              <a:rPr lang="nl-NL" sz="1400" dirty="0"/>
              <a:t> </a:t>
            </a:r>
            <a:r>
              <a:rPr lang="nl-NL" sz="1400" dirty="0" err="1"/>
              <a:t>role</a:t>
            </a:r>
            <a:r>
              <a:rPr lang="nl-NL" sz="1400" dirty="0"/>
              <a:t> in a </a:t>
            </a:r>
            <a:r>
              <a:rPr lang="nl-NL" sz="1400" dirty="0" err="1"/>
              <a:t>sustainable</a:t>
            </a:r>
            <a:r>
              <a:rPr lang="nl-NL" sz="1400" dirty="0"/>
              <a:t> way </a:t>
            </a:r>
            <a:r>
              <a:rPr lang="nl-NL" sz="1400" dirty="0" err="1"/>
              <a:t>so</a:t>
            </a:r>
            <a:br>
              <a:rPr lang="nl-NL" sz="1400" dirty="0"/>
            </a:br>
            <a:r>
              <a:rPr lang="nl-NL" sz="1400" dirty="0" err="1"/>
              <a:t>that</a:t>
            </a:r>
            <a:r>
              <a:rPr lang="nl-NL" sz="1400" dirty="0"/>
              <a:t> financial </a:t>
            </a:r>
            <a:r>
              <a:rPr lang="nl-NL" sz="1400" dirty="0" err="1"/>
              <a:t>responsibility</a:t>
            </a:r>
            <a:r>
              <a:rPr lang="nl-NL" sz="1400" dirty="0"/>
              <a:t> for registries is shared </a:t>
            </a:r>
            <a:r>
              <a:rPr lang="nl-NL" sz="1400" dirty="0" err="1"/>
              <a:t>proportionately</a:t>
            </a:r>
            <a:r>
              <a:rPr lang="nl-NL" sz="1400" dirty="0"/>
              <a:t> </a:t>
            </a:r>
            <a:r>
              <a:rPr lang="nl-NL" sz="1400" dirty="0" err="1"/>
              <a:t>between</a:t>
            </a:r>
            <a:r>
              <a:rPr lang="nl-NL" sz="1400" dirty="0"/>
              <a:t> stakeholders,</a:t>
            </a:r>
            <a:br>
              <a:rPr lang="nl-NL" sz="1400" dirty="0"/>
            </a:br>
            <a:r>
              <a:rPr lang="nl-NL" sz="1400" dirty="0"/>
              <a:t>MS </a:t>
            </a:r>
            <a:r>
              <a:rPr lang="nl-NL" sz="1400" dirty="0" err="1"/>
              <a:t>and</a:t>
            </a:r>
            <a:r>
              <a:rPr lang="nl-NL" sz="1400" dirty="0"/>
              <a:t> </a:t>
            </a:r>
            <a:r>
              <a:rPr lang="nl-NL" sz="1400" dirty="0" err="1"/>
              <a:t>the</a:t>
            </a:r>
            <a:r>
              <a:rPr lang="nl-NL" sz="1400" dirty="0"/>
              <a:t> EC </a:t>
            </a:r>
            <a:r>
              <a:rPr lang="nl-NL" sz="1400" dirty="0" err="1"/>
              <a:t>and</a:t>
            </a:r>
            <a:r>
              <a:rPr lang="nl-NL" sz="1400" dirty="0"/>
              <a:t> </a:t>
            </a:r>
            <a:r>
              <a:rPr lang="nl-NL" sz="1400" dirty="0" err="1"/>
              <a:t>defined</a:t>
            </a:r>
            <a:r>
              <a:rPr lang="nl-NL" sz="1400" dirty="0"/>
              <a:t> in </a:t>
            </a:r>
            <a:r>
              <a:rPr lang="nl-NL" sz="1400" dirty="0" err="1"/>
              <a:t>the</a:t>
            </a:r>
            <a:r>
              <a:rPr lang="nl-NL" sz="1400" dirty="0"/>
              <a:t> </a:t>
            </a:r>
            <a:r>
              <a:rPr lang="nl-NL" sz="1400" dirty="0" err="1"/>
              <a:t>appropriate</a:t>
            </a:r>
            <a:r>
              <a:rPr lang="nl-NL" sz="1400" dirty="0"/>
              <a:t> </a:t>
            </a:r>
            <a:r>
              <a:rPr lang="nl-NL" sz="1400" dirty="0" err="1"/>
              <a:t>funding</a:t>
            </a:r>
            <a:r>
              <a:rPr lang="nl-NL" sz="1400" dirty="0"/>
              <a:t> </a:t>
            </a:r>
            <a:r>
              <a:rPr lang="nl-NL" sz="1400" dirty="0" err="1"/>
              <a:t>programmes</a:t>
            </a:r>
            <a:r>
              <a:rPr lang="nl-NL" sz="1400" dirty="0"/>
              <a:t>.</a:t>
            </a:r>
          </a:p>
          <a:p>
            <a:pPr marL="0" indent="0">
              <a:buNone/>
            </a:pPr>
            <a:br>
              <a:rPr lang="nl-NL" sz="1400" dirty="0"/>
            </a:br>
            <a:r>
              <a:rPr lang="nl-NL" sz="1400" dirty="0"/>
              <a:t>6.2 Public-private partnerships for RD registries </a:t>
            </a:r>
            <a:r>
              <a:rPr lang="nl-NL" sz="1400" dirty="0" err="1"/>
              <a:t>should</a:t>
            </a:r>
            <a:r>
              <a:rPr lang="nl-NL" sz="1400" dirty="0"/>
              <a:t> </a:t>
            </a:r>
            <a:r>
              <a:rPr lang="nl-NL" sz="1400" dirty="0" err="1"/>
              <a:t>be</a:t>
            </a:r>
            <a:r>
              <a:rPr lang="nl-NL" sz="1400" dirty="0"/>
              <a:t> </a:t>
            </a:r>
            <a:r>
              <a:rPr lang="nl-NL" sz="1400" dirty="0" err="1"/>
              <a:t>considered</a:t>
            </a:r>
            <a:r>
              <a:rPr lang="nl-NL" sz="1400" dirty="0"/>
              <a:t> </a:t>
            </a:r>
            <a:r>
              <a:rPr lang="nl-NL" sz="1400" dirty="0" err="1"/>
              <a:t>where</a:t>
            </a:r>
            <a:r>
              <a:rPr lang="nl-NL" sz="1400" dirty="0"/>
              <a:t> </a:t>
            </a:r>
            <a:r>
              <a:rPr lang="nl-NL" sz="1400" dirty="0" err="1"/>
              <a:t>applicable</a:t>
            </a:r>
            <a:r>
              <a:rPr lang="nl-NL" sz="1400" dirty="0"/>
              <a:t> as a</a:t>
            </a:r>
            <a:br>
              <a:rPr lang="nl-NL" sz="1400" dirty="0"/>
            </a:br>
            <a:r>
              <a:rPr lang="nl-NL" sz="1400" dirty="0"/>
              <a:t>long-term model for </a:t>
            </a:r>
            <a:r>
              <a:rPr lang="nl-NL" sz="1400" dirty="0" err="1"/>
              <a:t>optimisation</a:t>
            </a:r>
            <a:r>
              <a:rPr lang="nl-NL" sz="1400" dirty="0"/>
              <a:t> of resources, </a:t>
            </a:r>
            <a:r>
              <a:rPr lang="nl-NL" sz="1400" dirty="0" err="1"/>
              <a:t>sustainability</a:t>
            </a:r>
            <a:r>
              <a:rPr lang="nl-NL" sz="1400" dirty="0"/>
              <a:t> </a:t>
            </a:r>
            <a:r>
              <a:rPr lang="nl-NL" sz="1400" dirty="0" err="1"/>
              <a:t>and</a:t>
            </a:r>
            <a:r>
              <a:rPr lang="nl-NL" sz="1400" dirty="0"/>
              <a:t> co-</a:t>
            </a:r>
            <a:r>
              <a:rPr lang="nl-NL" sz="1400" dirty="0" err="1"/>
              <a:t>creation</a:t>
            </a:r>
            <a:r>
              <a:rPr lang="nl-NL" sz="1400" dirty="0"/>
              <a:t> of </a:t>
            </a:r>
            <a:r>
              <a:rPr lang="nl-NL" sz="1400" dirty="0" err="1"/>
              <a:t>knowledge</a:t>
            </a:r>
            <a:r>
              <a:rPr lang="nl-NL" sz="1400" dirty="0"/>
              <a:t>.</a:t>
            </a:r>
          </a:p>
          <a:p>
            <a:pPr marL="0" indent="0">
              <a:buNone/>
            </a:pPr>
            <a:br>
              <a:rPr lang="nl-NL" sz="1400" dirty="0"/>
            </a:br>
            <a:r>
              <a:rPr lang="nl-NL" sz="1400" dirty="0"/>
              <a:t>6.3 All registries </a:t>
            </a:r>
            <a:r>
              <a:rPr lang="nl-NL" sz="1400" dirty="0" err="1"/>
              <a:t>and</a:t>
            </a:r>
            <a:r>
              <a:rPr lang="nl-NL" sz="1400" dirty="0"/>
              <a:t> data </a:t>
            </a:r>
            <a:r>
              <a:rPr lang="nl-NL" sz="1400" dirty="0" err="1"/>
              <a:t>collections</a:t>
            </a:r>
            <a:r>
              <a:rPr lang="nl-NL" sz="1400" dirty="0"/>
              <a:t> </a:t>
            </a:r>
            <a:r>
              <a:rPr lang="nl-NL" sz="1400" dirty="0" err="1"/>
              <a:t>should</a:t>
            </a:r>
            <a:r>
              <a:rPr lang="nl-NL" sz="1400" dirty="0"/>
              <a:t> have in </a:t>
            </a:r>
            <a:r>
              <a:rPr lang="nl-NL" sz="1400" dirty="0" err="1"/>
              <a:t>place</a:t>
            </a:r>
            <a:r>
              <a:rPr lang="nl-NL" sz="1400" dirty="0"/>
              <a:t> </a:t>
            </a:r>
            <a:r>
              <a:rPr lang="nl-NL" sz="1400" dirty="0" err="1"/>
              <a:t>an</a:t>
            </a:r>
            <a:r>
              <a:rPr lang="nl-NL" sz="1400" dirty="0"/>
              <a:t> exit </a:t>
            </a:r>
            <a:r>
              <a:rPr lang="nl-NL" sz="1400" dirty="0" err="1"/>
              <a:t>strategy</a:t>
            </a:r>
            <a:r>
              <a:rPr lang="nl-NL" sz="1400" dirty="0"/>
              <a:t> in </a:t>
            </a:r>
            <a:r>
              <a:rPr lang="nl-NL" sz="1400" dirty="0" err="1"/>
              <a:t>its</a:t>
            </a:r>
            <a:r>
              <a:rPr lang="nl-NL" sz="1400" dirty="0"/>
              <a:t> </a:t>
            </a:r>
            <a:r>
              <a:rPr lang="nl-NL" sz="1400" dirty="0" err="1"/>
              <a:t>work</a:t>
            </a:r>
            <a:r>
              <a:rPr lang="nl-NL" sz="1400" dirty="0"/>
              <a:t> plan,</a:t>
            </a:r>
            <a:br>
              <a:rPr lang="nl-NL" sz="1400" dirty="0"/>
            </a:br>
            <a:r>
              <a:rPr lang="nl-NL" sz="1400" dirty="0" err="1"/>
              <a:t>including</a:t>
            </a:r>
            <a:r>
              <a:rPr lang="nl-NL" sz="1400" dirty="0"/>
              <a:t> </a:t>
            </a:r>
            <a:r>
              <a:rPr lang="nl-NL" sz="1400" dirty="0" err="1"/>
              <a:t>contingency</a:t>
            </a:r>
            <a:r>
              <a:rPr lang="nl-NL" sz="1400" dirty="0"/>
              <a:t> planning for </a:t>
            </a:r>
            <a:r>
              <a:rPr lang="nl-NL" sz="1400" dirty="0" err="1"/>
              <a:t>the</a:t>
            </a:r>
            <a:r>
              <a:rPr lang="nl-NL" sz="1400" dirty="0"/>
              <a:t> data in </a:t>
            </a:r>
            <a:r>
              <a:rPr lang="nl-NL" sz="1400" dirty="0" err="1"/>
              <a:t>the</a:t>
            </a:r>
            <a:r>
              <a:rPr lang="nl-NL" sz="1400" dirty="0"/>
              <a:t> event </a:t>
            </a:r>
            <a:r>
              <a:rPr lang="nl-NL" sz="1400" dirty="0" err="1"/>
              <a:t>that</a:t>
            </a:r>
            <a:r>
              <a:rPr lang="nl-NL" sz="1400" dirty="0"/>
              <a:t> </a:t>
            </a:r>
            <a:r>
              <a:rPr lang="nl-NL" sz="1400" dirty="0" err="1"/>
              <a:t>the</a:t>
            </a:r>
            <a:r>
              <a:rPr lang="nl-NL" sz="1400" dirty="0"/>
              <a:t> </a:t>
            </a:r>
            <a:r>
              <a:rPr lang="nl-NL" sz="1400" dirty="0" err="1"/>
              <a:t>registry</a:t>
            </a:r>
            <a:r>
              <a:rPr lang="nl-NL" sz="1400" dirty="0"/>
              <a:t> is </a:t>
            </a:r>
            <a:r>
              <a:rPr lang="nl-NL" sz="1400" dirty="0" err="1"/>
              <a:t>terminated</a:t>
            </a:r>
            <a:r>
              <a:rPr lang="nl-NL" sz="1400" dirty="0"/>
              <a:t>.</a:t>
            </a:r>
            <a:br>
              <a:rPr lang="nl-NL" sz="1400" dirty="0"/>
            </a:br>
            <a:r>
              <a:rPr lang="nl-NL" sz="1400" dirty="0" err="1"/>
              <a:t>There</a:t>
            </a:r>
            <a:r>
              <a:rPr lang="nl-NL" sz="1400" dirty="0"/>
              <a:t> </a:t>
            </a:r>
            <a:r>
              <a:rPr lang="nl-NL" sz="1400" dirty="0" err="1"/>
              <a:t>should</a:t>
            </a:r>
            <a:r>
              <a:rPr lang="nl-NL" sz="1400" dirty="0"/>
              <a:t> </a:t>
            </a:r>
            <a:r>
              <a:rPr lang="nl-NL" sz="1400" dirty="0" err="1"/>
              <a:t>also</a:t>
            </a:r>
            <a:r>
              <a:rPr lang="nl-NL" sz="1400" dirty="0"/>
              <a:t> </a:t>
            </a:r>
            <a:r>
              <a:rPr lang="nl-NL" sz="1400" dirty="0" err="1"/>
              <a:t>be</a:t>
            </a:r>
            <a:r>
              <a:rPr lang="nl-NL" sz="1400" dirty="0"/>
              <a:t> a procedure </a:t>
            </a:r>
            <a:r>
              <a:rPr lang="nl-NL" sz="1400" dirty="0" err="1"/>
              <a:t>outlined</a:t>
            </a:r>
            <a:r>
              <a:rPr lang="nl-NL" sz="1400" dirty="0"/>
              <a:t> for </a:t>
            </a:r>
            <a:r>
              <a:rPr lang="nl-NL" sz="1400" dirty="0" err="1"/>
              <a:t>succession</a:t>
            </a:r>
            <a:r>
              <a:rPr lang="nl-NL" sz="1400" dirty="0"/>
              <a:t> planning for </a:t>
            </a:r>
            <a:r>
              <a:rPr lang="nl-NL" sz="1400" dirty="0" err="1"/>
              <a:t>registry</a:t>
            </a:r>
            <a:r>
              <a:rPr lang="nl-NL" sz="1400" dirty="0"/>
              <a:t> </a:t>
            </a:r>
            <a:r>
              <a:rPr lang="nl-NL" sz="1400" dirty="0" err="1"/>
              <a:t>continuation</a:t>
            </a:r>
            <a:r>
              <a:rPr lang="nl-NL" sz="1400" dirty="0"/>
              <a:t>.</a:t>
            </a:r>
          </a:p>
          <a:p>
            <a:pPr marL="0" indent="0">
              <a:buNone/>
            </a:pPr>
            <a:endParaRPr lang="nl-NL" sz="1400" dirty="0"/>
          </a:p>
        </p:txBody>
      </p:sp>
    </p:spTree>
    <p:extLst>
      <p:ext uri="{BB962C8B-B14F-4D97-AF65-F5344CB8AC3E}">
        <p14:creationId xmlns:p14="http://schemas.microsoft.com/office/powerpoint/2010/main" val="3017293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p:cNvSpPr txBox="1">
            <a:spLocks noGrp="1"/>
          </p:cNvSpPr>
          <p:nvPr/>
        </p:nvSpPr>
        <p:spPr>
          <a:xfrm>
            <a:off x="2000250" y="6357938"/>
            <a:ext cx="947738" cy="357187"/>
          </a:xfrm>
          <a:prstGeom prst="rect">
            <a:avLst/>
          </a:prstGeom>
          <a:noFill/>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358A1C23-FC35-4FCD-BF1C-F906CDC66032}" type="datetime1">
              <a:rPr kumimoji="0" lang="en-GB" sz="1000" b="0" i="0" u="none" strike="noStrike" kern="1200" cap="none" spc="0" normalizeH="0" baseline="0" noProof="0">
                <a:ln>
                  <a:noFill/>
                </a:ln>
                <a:solidFill>
                  <a:srgbClr val="000000">
                    <a:tint val="75000"/>
                  </a:srgbClr>
                </a:solidFill>
                <a:effectLst/>
                <a:uLnTx/>
                <a:uFillTx/>
                <a:latin typeface="Arial"/>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17/06/2017</a:t>
            </a:fld>
            <a:endParaRPr kumimoji="0" lang="en-GB" sz="1000" b="0" i="0" u="none" strike="noStrike" kern="1200" cap="none" spc="0" normalizeH="0" baseline="0" noProof="0" dirty="0">
              <a:ln>
                <a:noFill/>
              </a:ln>
              <a:solidFill>
                <a:srgbClr val="000000">
                  <a:tint val="75000"/>
                </a:srgbClr>
              </a:solidFill>
              <a:effectLst/>
              <a:uLnTx/>
              <a:uFillTx/>
              <a:latin typeface="Arial"/>
              <a:ea typeface="+mn-ea"/>
              <a:cs typeface="Arial" charset="0"/>
            </a:endParaRPr>
          </a:p>
        </p:txBody>
      </p:sp>
      <p:sp>
        <p:nvSpPr>
          <p:cNvPr id="5" name="Tijdelijke aanduiding voor dianummer 4"/>
          <p:cNvSpPr txBox="1">
            <a:spLocks noGrp="1"/>
          </p:cNvSpPr>
          <p:nvPr/>
        </p:nvSpPr>
        <p:spPr>
          <a:xfrm>
            <a:off x="6553200" y="6356350"/>
            <a:ext cx="2133600" cy="365125"/>
          </a:xfrm>
          <a:prstGeom prst="rect">
            <a:avLst/>
          </a:prstGeom>
          <a:noFill/>
        </p:spPr>
        <p:txBody>
          <a:bodyPr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2AC42582-A5D2-460A-B2CE-E5AB76105176}" type="slidenum">
              <a:rPr kumimoji="0" lang="en-GB" sz="1000" b="0" i="0" u="none" strike="noStrike" kern="1200" cap="none" spc="0" normalizeH="0" baseline="0" noProof="0">
                <a:ln>
                  <a:noFill/>
                </a:ln>
                <a:solidFill>
                  <a:srgbClr val="000000">
                    <a:tint val="75000"/>
                  </a:srgbClr>
                </a:solidFill>
                <a:effectLst/>
                <a:uLnTx/>
                <a:uFillTx/>
                <a:latin typeface="Arial"/>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000" b="0" i="0" u="none" strike="noStrike" kern="1200" cap="none" spc="0" normalizeH="0" baseline="0" noProof="0" dirty="0">
              <a:ln>
                <a:noFill/>
              </a:ln>
              <a:solidFill>
                <a:srgbClr val="000000">
                  <a:tint val="75000"/>
                </a:srgbClr>
              </a:solidFill>
              <a:effectLst/>
              <a:uLnTx/>
              <a:uFillTx/>
              <a:latin typeface="Arial"/>
              <a:ea typeface="+mn-ea"/>
              <a:cs typeface="Arial" charset="0"/>
            </a:endParaRPr>
          </a:p>
        </p:txBody>
      </p:sp>
      <p:graphicFrame>
        <p:nvGraphicFramePr>
          <p:cNvPr id="6" name="Tijdelijke aanduiding voor inhoud 5"/>
          <p:cNvGraphicFramePr>
            <a:graphicFrameLocks noGrp="1"/>
          </p:cNvGraphicFramePr>
          <p:nvPr>
            <p:ph idx="4294967295"/>
          </p:nvPr>
        </p:nvGraphicFramePr>
        <p:xfrm>
          <a:off x="-389430" y="0"/>
          <a:ext cx="9533430" cy="7090221"/>
        </p:xfrm>
        <a:graphic>
          <a:graphicData uri="http://schemas.openxmlformats.org/drawingml/2006/chart">
            <c:chart xmlns:c="http://schemas.openxmlformats.org/drawingml/2006/chart" xmlns:r="http://schemas.openxmlformats.org/officeDocument/2006/relationships" r:id="rId3"/>
          </a:graphicData>
        </a:graphic>
      </p:graphicFrame>
      <p:sp>
        <p:nvSpPr>
          <p:cNvPr id="22533" name="Tekstvak 6"/>
          <p:cNvSpPr txBox="1">
            <a:spLocks noChangeArrowheads="1"/>
          </p:cNvSpPr>
          <p:nvPr/>
        </p:nvSpPr>
        <p:spPr bwMode="auto">
          <a:xfrm>
            <a:off x="-214313" y="0"/>
            <a:ext cx="2857501" cy="4572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a:ln>
                  <a:noFill/>
                </a:ln>
                <a:solidFill>
                  <a:srgbClr val="FFFFFF"/>
                </a:solidFill>
                <a:effectLst/>
                <a:uLnTx/>
                <a:uFillTx/>
                <a:latin typeface="Palatino" charset="0"/>
                <a:ea typeface="+mn-ea"/>
                <a:cs typeface="Arial" charset="0"/>
              </a:rPr>
              <a:t>Outcome survey</a:t>
            </a:r>
          </a:p>
        </p:txBody>
      </p:sp>
      <p:sp>
        <p:nvSpPr>
          <p:cNvPr id="8" name="Tekstvak 50"/>
          <p:cNvSpPr txBox="1">
            <a:spLocks noChangeArrowheads="1"/>
          </p:cNvSpPr>
          <p:nvPr/>
        </p:nvSpPr>
        <p:spPr bwMode="auto">
          <a:xfrm>
            <a:off x="6948264" y="1314354"/>
            <a:ext cx="2052860" cy="400110"/>
          </a:xfrm>
          <a:prstGeom prst="rect">
            <a:avLst/>
          </a:prstGeom>
          <a:solidFill>
            <a:srgbClr val="FFFF00"/>
          </a:solidFill>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err="1">
                <a:ln>
                  <a:noFill/>
                </a:ln>
                <a:solidFill>
                  <a:srgbClr val="000000"/>
                </a:solidFill>
                <a:effectLst/>
                <a:uLnTx/>
                <a:uFillTx/>
                <a:latin typeface="Arial"/>
                <a:ea typeface="+mn-ea"/>
                <a:cs typeface="+mn-cs"/>
              </a:rPr>
              <a:t>Co-researcher</a:t>
            </a:r>
            <a:endParaRPr kumimoji="0" lang="nl-NL" sz="2000" b="1" i="0" u="none" strike="noStrike" kern="1200" cap="none" spc="0" normalizeH="0" baseline="0" noProof="0" dirty="0">
              <a:ln>
                <a:noFill/>
              </a:ln>
              <a:solidFill>
                <a:srgbClr val="000000"/>
              </a:solidFill>
              <a:effectLst/>
              <a:uLnTx/>
              <a:uFillTx/>
              <a:latin typeface="Arial"/>
              <a:ea typeface="+mn-ea"/>
              <a:cs typeface="+mn-cs"/>
            </a:endParaRPr>
          </a:p>
        </p:txBody>
      </p:sp>
      <p:sp>
        <p:nvSpPr>
          <p:cNvPr id="7" name="Tekstvak 50"/>
          <p:cNvSpPr txBox="1">
            <a:spLocks noChangeArrowheads="1"/>
          </p:cNvSpPr>
          <p:nvPr/>
        </p:nvSpPr>
        <p:spPr bwMode="auto">
          <a:xfrm>
            <a:off x="6858016" y="3643314"/>
            <a:ext cx="2143108" cy="400110"/>
          </a:xfrm>
          <a:prstGeom prst="rect">
            <a:avLst/>
          </a:prstGeom>
          <a:solidFill>
            <a:srgbClr val="00B0F0"/>
          </a:solidFill>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err="1">
                <a:ln>
                  <a:noFill/>
                </a:ln>
                <a:solidFill>
                  <a:srgbClr val="000000"/>
                </a:solidFill>
                <a:effectLst/>
                <a:uLnTx/>
                <a:uFillTx/>
                <a:latin typeface="Arial"/>
                <a:ea typeface="+mn-ea"/>
                <a:cs typeface="+mn-cs"/>
              </a:rPr>
              <a:t>Advisor</a:t>
            </a:r>
            <a:endParaRPr kumimoji="0" lang="nl-NL" sz="2000" b="1" i="0" u="none" strike="noStrike" kern="1200" cap="none" spc="0" normalizeH="0" baseline="0" noProof="0" dirty="0">
              <a:ln>
                <a:noFill/>
              </a:ln>
              <a:solidFill>
                <a:srgbClr val="000000"/>
              </a:solidFill>
              <a:effectLst/>
              <a:uLnTx/>
              <a:uFillTx/>
              <a:latin typeface="Arial"/>
              <a:ea typeface="+mn-ea"/>
              <a:cs typeface="+mn-cs"/>
            </a:endParaRPr>
          </a:p>
        </p:txBody>
      </p:sp>
      <p:sp>
        <p:nvSpPr>
          <p:cNvPr id="10" name="Tekstvak 50"/>
          <p:cNvSpPr txBox="1">
            <a:spLocks noChangeArrowheads="1"/>
          </p:cNvSpPr>
          <p:nvPr/>
        </p:nvSpPr>
        <p:spPr bwMode="auto">
          <a:xfrm>
            <a:off x="6786578" y="4714884"/>
            <a:ext cx="2214546" cy="276999"/>
          </a:xfrm>
          <a:prstGeom prst="rect">
            <a:avLst/>
          </a:prstGeom>
          <a:solidFill>
            <a:srgbClr val="7030A0"/>
          </a:solidFill>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1200" b="1" i="0" u="none" strike="noStrike" kern="1200" cap="none" spc="0" normalizeH="0" baseline="0" noProof="0" dirty="0" err="1">
                <a:ln>
                  <a:noFill/>
                </a:ln>
                <a:solidFill>
                  <a:srgbClr val="FFFFFF"/>
                </a:solidFill>
                <a:effectLst/>
                <a:uLnTx/>
                <a:uFillTx/>
                <a:latin typeface="Arial"/>
                <a:ea typeface="+mn-ea"/>
                <a:cs typeface="+mn-cs"/>
              </a:rPr>
              <a:t>Information</a:t>
            </a:r>
            <a:r>
              <a:rPr kumimoji="0" lang="nl-NL" sz="1200" b="1" i="0" u="none" strike="noStrike" kern="1200" cap="none" spc="0" normalizeH="0" baseline="0" noProof="0" dirty="0">
                <a:ln>
                  <a:noFill/>
                </a:ln>
                <a:solidFill>
                  <a:srgbClr val="FFFFFF"/>
                </a:solidFill>
                <a:effectLst/>
                <a:uLnTx/>
                <a:uFillTx/>
                <a:latin typeface="Arial"/>
                <a:ea typeface="+mn-ea"/>
                <a:cs typeface="+mn-cs"/>
              </a:rPr>
              <a:t> provider</a:t>
            </a:r>
          </a:p>
        </p:txBody>
      </p:sp>
      <p:sp>
        <p:nvSpPr>
          <p:cNvPr id="11" name="Tekstvak 50"/>
          <p:cNvSpPr txBox="1">
            <a:spLocks noChangeArrowheads="1"/>
          </p:cNvSpPr>
          <p:nvPr/>
        </p:nvSpPr>
        <p:spPr bwMode="auto">
          <a:xfrm>
            <a:off x="6858016" y="5715016"/>
            <a:ext cx="2143108" cy="707886"/>
          </a:xfrm>
          <a:prstGeom prst="rect">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FFFFFF"/>
                </a:solidFill>
                <a:effectLst/>
                <a:uLnTx/>
                <a:uFillTx/>
                <a:latin typeface="Arial"/>
                <a:ea typeface="+mn-ea"/>
                <a:cs typeface="+mn-cs"/>
              </a:rPr>
              <a:t>Research</a:t>
            </a:r>
            <a:r>
              <a:rPr kumimoji="0" lang="nl-NL" sz="2000" b="1" i="0" u="none" strike="noStrike" kern="1200" cap="none" spc="0" normalizeH="0" baseline="0" noProof="0" dirty="0">
                <a:ln>
                  <a:noFill/>
                </a:ln>
                <a:solidFill>
                  <a:srgbClr val="000000"/>
                </a:solidFill>
                <a:effectLst/>
                <a:uLnTx/>
                <a:uFillTx/>
                <a:latin typeface="Arial"/>
                <a:ea typeface="+mn-ea"/>
                <a:cs typeface="+mn-cs"/>
              </a:rPr>
              <a:t> </a:t>
            </a:r>
            <a:r>
              <a:rPr kumimoji="0" lang="nl-NL" sz="2000" b="1" i="0" u="none" strike="noStrike" kern="1200" cap="none" spc="0" normalizeH="0" baseline="0" noProof="0" dirty="0">
                <a:ln>
                  <a:noFill/>
                </a:ln>
                <a:solidFill>
                  <a:srgbClr val="FFFFFF"/>
                </a:solidFill>
                <a:effectLst/>
                <a:uLnTx/>
                <a:uFillTx/>
                <a:latin typeface="Arial"/>
                <a:ea typeface="+mn-ea"/>
                <a:cs typeface="+mn-cs"/>
              </a:rPr>
              <a:t>subject</a:t>
            </a:r>
          </a:p>
        </p:txBody>
      </p:sp>
      <p:sp>
        <p:nvSpPr>
          <p:cNvPr id="12" name="Tekstvak 50"/>
          <p:cNvSpPr txBox="1">
            <a:spLocks noChangeArrowheads="1"/>
          </p:cNvSpPr>
          <p:nvPr/>
        </p:nvSpPr>
        <p:spPr bwMode="auto">
          <a:xfrm>
            <a:off x="6858016" y="457122"/>
            <a:ext cx="2143108" cy="400110"/>
          </a:xfrm>
          <a:prstGeom prst="rect">
            <a:avLst/>
          </a:prstGeom>
          <a:solidFill>
            <a:srgbClr val="FF0000"/>
          </a:solidFill>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err="1">
                <a:ln>
                  <a:noFill/>
                </a:ln>
                <a:solidFill>
                  <a:srgbClr val="000000"/>
                </a:solidFill>
                <a:effectLst/>
                <a:uLnTx/>
                <a:uFillTx/>
                <a:latin typeface="Arial"/>
                <a:ea typeface="+mn-ea"/>
                <a:cs typeface="+mn-cs"/>
              </a:rPr>
              <a:t>Driving</a:t>
            </a:r>
            <a:r>
              <a:rPr kumimoji="0" lang="nl-NL" sz="2000" b="1" i="0" u="none" strike="noStrike" kern="1200" cap="none" spc="0" normalizeH="0" baseline="0" noProof="0" dirty="0">
                <a:ln>
                  <a:noFill/>
                </a:ln>
                <a:solidFill>
                  <a:srgbClr val="000000"/>
                </a:solidFill>
                <a:effectLst/>
                <a:uLnTx/>
                <a:uFillTx/>
                <a:latin typeface="Arial"/>
                <a:ea typeface="+mn-ea"/>
                <a:cs typeface="+mn-cs"/>
              </a:rPr>
              <a:t> </a:t>
            </a:r>
            <a:r>
              <a:rPr kumimoji="0" lang="nl-NL" sz="2000" b="1" i="0" u="none" strike="noStrike" kern="1200" cap="none" spc="0" normalizeH="0" baseline="0" noProof="0" dirty="0" err="1">
                <a:ln>
                  <a:noFill/>
                </a:ln>
                <a:solidFill>
                  <a:srgbClr val="000000"/>
                </a:solidFill>
                <a:effectLst/>
                <a:uLnTx/>
                <a:uFillTx/>
                <a:latin typeface="Arial"/>
                <a:ea typeface="+mn-ea"/>
                <a:cs typeface="+mn-cs"/>
              </a:rPr>
              <a:t>force</a:t>
            </a:r>
            <a:endParaRPr kumimoji="0" lang="nl-NL" sz="2000" b="1" i="0" u="none" strike="noStrike" kern="1200" cap="none" spc="0" normalizeH="0" baseline="0" noProof="0" dirty="0">
              <a:ln>
                <a:noFill/>
              </a:ln>
              <a:solidFill>
                <a:srgbClr val="000000"/>
              </a:solidFill>
              <a:effectLst/>
              <a:uLnTx/>
              <a:uFillTx/>
              <a:latin typeface="Arial"/>
              <a:ea typeface="+mn-ea"/>
              <a:cs typeface="+mn-cs"/>
            </a:endParaRPr>
          </a:p>
        </p:txBody>
      </p:sp>
      <p:sp>
        <p:nvSpPr>
          <p:cNvPr id="13" name="Tekstvak 50"/>
          <p:cNvSpPr txBox="1">
            <a:spLocks noChangeArrowheads="1"/>
          </p:cNvSpPr>
          <p:nvPr/>
        </p:nvSpPr>
        <p:spPr bwMode="auto">
          <a:xfrm>
            <a:off x="6858016" y="2571744"/>
            <a:ext cx="2143108" cy="400110"/>
          </a:xfrm>
          <a:prstGeom prst="rect">
            <a:avLst/>
          </a:prstGeom>
          <a:solidFill>
            <a:srgbClr val="00B050"/>
          </a:solidFill>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err="1">
                <a:ln>
                  <a:noFill/>
                </a:ln>
                <a:solidFill>
                  <a:srgbClr val="000000"/>
                </a:solidFill>
                <a:effectLst/>
                <a:uLnTx/>
                <a:uFillTx/>
                <a:latin typeface="Arial"/>
                <a:ea typeface="+mn-ea"/>
                <a:cs typeface="+mn-cs"/>
              </a:rPr>
              <a:t>Reviewer</a:t>
            </a:r>
            <a:endParaRPr kumimoji="0" lang="nl-NL" sz="200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78817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0-#ppt_w/2"/>
                                          </p:val>
                                        </p:tav>
                                        <p:tav tm="100000">
                                          <p:val>
                                            <p:strVal val="#ppt_x"/>
                                          </p:val>
                                        </p:tav>
                                      </p:tavLst>
                                    </p:anim>
                                    <p:anim calcmode="lin" valueType="num">
                                      <p:cBhvr additive="base">
                                        <p:cTn id="12" dur="1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0-#ppt_w/2"/>
                                          </p:val>
                                        </p:tav>
                                        <p:tav tm="100000">
                                          <p:val>
                                            <p:strVal val="#ppt_x"/>
                                          </p:val>
                                        </p:tav>
                                      </p:tavLst>
                                    </p:anim>
                                    <p:anim calcmode="lin" valueType="num">
                                      <p:cBhvr additive="base">
                                        <p:cTn id="20" dur="100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000" fill="hold"/>
                                        <p:tgtEl>
                                          <p:spTgt spid="8"/>
                                        </p:tgtEl>
                                        <p:attrNameLst>
                                          <p:attrName>ppt_x</p:attrName>
                                        </p:attrNameLst>
                                      </p:cBhvr>
                                      <p:tavLst>
                                        <p:tav tm="0">
                                          <p:val>
                                            <p:strVal val="0-#ppt_w/2"/>
                                          </p:val>
                                        </p:tav>
                                        <p:tav tm="100000">
                                          <p:val>
                                            <p:strVal val="#ppt_x"/>
                                          </p:val>
                                        </p:tav>
                                      </p:tavLst>
                                    </p:anim>
                                    <p:anim calcmode="lin" valueType="num">
                                      <p:cBhvr additive="base">
                                        <p:cTn id="24" dur="1000" fill="hold"/>
                                        <p:tgtEl>
                                          <p:spTgt spid="8"/>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0-#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rotWithShape="1">
          <a:blip r:embed="rId2"/>
          <a:srcRect l="31888" t="10101" r="33069" b="10800"/>
          <a:stretch/>
        </p:blipFill>
        <p:spPr>
          <a:xfrm>
            <a:off x="2878856" y="188640"/>
            <a:ext cx="4990855" cy="6336704"/>
          </a:xfrm>
          <a:prstGeom prst="rect">
            <a:avLst/>
          </a:prstGeom>
        </p:spPr>
      </p:pic>
    </p:spTree>
    <p:extLst>
      <p:ext uri="{BB962C8B-B14F-4D97-AF65-F5344CB8AC3E}">
        <p14:creationId xmlns:p14="http://schemas.microsoft.com/office/powerpoint/2010/main" val="2272738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p:txBody>
          <a:bodyPr/>
          <a:lstStyle/>
          <a:p>
            <a:r>
              <a:rPr lang="nl-NL" noProof="0" dirty="0" err="1">
                <a:solidFill>
                  <a:srgbClr val="FFC000"/>
                </a:solidFill>
              </a:rPr>
              <a:t>Patient</a:t>
            </a:r>
            <a:r>
              <a:rPr lang="nl-NL" noProof="0" dirty="0">
                <a:solidFill>
                  <a:srgbClr val="FFC000"/>
                </a:solidFill>
              </a:rPr>
              <a:t> </a:t>
            </a:r>
            <a:r>
              <a:rPr lang="nl-NL" noProof="0" dirty="0" err="1">
                <a:solidFill>
                  <a:srgbClr val="FFC000"/>
                </a:solidFill>
              </a:rPr>
              <a:t>involvement</a:t>
            </a:r>
            <a:r>
              <a:rPr lang="nl-NL" noProof="0" dirty="0">
                <a:solidFill>
                  <a:srgbClr val="FFC000"/>
                </a:solidFill>
              </a:rPr>
              <a:t> in </a:t>
            </a:r>
            <a:r>
              <a:rPr lang="nl-NL" noProof="0" dirty="0" err="1">
                <a:solidFill>
                  <a:srgbClr val="FFC000"/>
                </a:solidFill>
              </a:rPr>
              <a:t>biobanking</a:t>
            </a:r>
            <a:r>
              <a:rPr lang="nl-NL" noProof="0" dirty="0">
                <a:solidFill>
                  <a:srgbClr val="FFC000"/>
                </a:solidFill>
              </a:rPr>
              <a:t> en registries</a:t>
            </a:r>
          </a:p>
        </p:txBody>
      </p:sp>
      <p:pic>
        <p:nvPicPr>
          <p:cNvPr id="11267" name="Picture 2"/>
          <p:cNvPicPr>
            <a:picLocks noChangeAspect="1" noChangeArrowheads="1"/>
          </p:cNvPicPr>
          <p:nvPr/>
        </p:nvPicPr>
        <p:blipFill>
          <a:blip r:embed="rId3" cstate="print"/>
          <a:srcRect/>
          <a:stretch>
            <a:fillRect/>
          </a:stretch>
        </p:blipFill>
        <p:spPr bwMode="auto">
          <a:xfrm>
            <a:off x="188119" y="2033132"/>
            <a:ext cx="8839200" cy="4505325"/>
          </a:xfrm>
          <a:prstGeom prst="rect">
            <a:avLst/>
          </a:prstGeom>
          <a:noFill/>
          <a:ln w="9525">
            <a:noFill/>
            <a:miter lim="800000"/>
            <a:headEnd/>
            <a:tailEnd/>
          </a:ln>
        </p:spPr>
      </p:pic>
    </p:spTree>
    <p:extLst>
      <p:ext uri="{BB962C8B-B14F-4D97-AF65-F5344CB8AC3E}">
        <p14:creationId xmlns:p14="http://schemas.microsoft.com/office/powerpoint/2010/main" val="4214611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1600" dirty="0">
                <a:solidFill>
                  <a:srgbClr val="FFC000"/>
                </a:solidFill>
              </a:rPr>
              <a:t>Algemene conclusies conferentie VWS Kwaliteitsregisters 3</a:t>
            </a:r>
            <a:br>
              <a:rPr lang="nl-NL" sz="1600" dirty="0">
                <a:solidFill>
                  <a:srgbClr val="FFC000"/>
                </a:solidFill>
              </a:rPr>
            </a:br>
            <a:r>
              <a:rPr lang="nl-NL" sz="1600" dirty="0">
                <a:solidFill>
                  <a:srgbClr val="FFC000"/>
                </a:solidFill>
              </a:rPr>
              <a:t>0 juni 2016</a:t>
            </a:r>
            <a:br>
              <a:rPr lang="nl-NL" sz="1600" dirty="0">
                <a:solidFill>
                  <a:srgbClr val="FFC000"/>
                </a:solidFill>
              </a:rPr>
            </a:br>
            <a:endParaRPr lang="nl-NL" sz="1600" dirty="0">
              <a:solidFill>
                <a:srgbClr val="FFC000"/>
              </a:solidFill>
            </a:endParaRPr>
          </a:p>
        </p:txBody>
      </p:sp>
      <p:sp>
        <p:nvSpPr>
          <p:cNvPr id="3" name="Tijdelijke aanduiding voor inhoud 2"/>
          <p:cNvSpPr>
            <a:spLocks noGrp="1"/>
          </p:cNvSpPr>
          <p:nvPr>
            <p:ph idx="1"/>
          </p:nvPr>
        </p:nvSpPr>
        <p:spPr>
          <a:xfrm>
            <a:off x="782617" y="1052736"/>
            <a:ext cx="8153400" cy="5105400"/>
          </a:xfrm>
        </p:spPr>
        <p:txBody>
          <a:bodyPr/>
          <a:lstStyle/>
          <a:p>
            <a:pPr>
              <a:lnSpc>
                <a:spcPct val="100000"/>
              </a:lnSpc>
            </a:pPr>
            <a:endParaRPr lang="nl-NL" sz="1200" dirty="0"/>
          </a:p>
          <a:p>
            <a:pPr>
              <a:lnSpc>
                <a:spcPct val="100000"/>
              </a:lnSpc>
            </a:pPr>
            <a:endParaRPr lang="nl-NL" sz="1200" dirty="0"/>
          </a:p>
          <a:p>
            <a:pPr>
              <a:lnSpc>
                <a:spcPct val="100000"/>
              </a:lnSpc>
            </a:pPr>
            <a:r>
              <a:rPr lang="nl-NL" sz="1200" dirty="0"/>
              <a:t>Partijen hebben geen principiële verschillen over doel, nut en noodzaak van kwaliteitsregisters. </a:t>
            </a:r>
          </a:p>
          <a:p>
            <a:pPr>
              <a:lnSpc>
                <a:spcPct val="100000"/>
              </a:lnSpc>
            </a:pPr>
            <a:r>
              <a:rPr lang="nl-NL" sz="1200" dirty="0"/>
              <a:t>Veel bereidheid van partijen om mee te werken aan verbeteren en structureren van het proces.</a:t>
            </a:r>
          </a:p>
          <a:p>
            <a:pPr>
              <a:lnSpc>
                <a:spcPct val="100000"/>
              </a:lnSpc>
            </a:pPr>
            <a:r>
              <a:rPr lang="nl-NL" sz="1200" dirty="0"/>
              <a:t>Noodzakelijk: coalitie van samenwerkende partners.</a:t>
            </a:r>
          </a:p>
          <a:p>
            <a:pPr>
              <a:lnSpc>
                <a:spcPct val="100000"/>
              </a:lnSpc>
            </a:pPr>
            <a:r>
              <a:rPr lang="nl-NL" sz="1200" dirty="0"/>
              <a:t>Randvoorwaarde: standaardisatie. Uniformiteit in registratie. Iedereen doet het op dezelfde manier.</a:t>
            </a:r>
          </a:p>
          <a:p>
            <a:pPr>
              <a:lnSpc>
                <a:spcPct val="100000"/>
              </a:lnSpc>
            </a:pPr>
            <a:r>
              <a:rPr lang="nl-NL" sz="1200" dirty="0"/>
              <a:t>Uitgaande van lerend systeem op basis van ‘real life data’.</a:t>
            </a:r>
          </a:p>
          <a:p>
            <a:pPr>
              <a:lnSpc>
                <a:spcPct val="100000"/>
              </a:lnSpc>
            </a:pPr>
            <a:r>
              <a:rPr lang="nl-NL" sz="1200" dirty="0"/>
              <a:t>Registratie aan de bron. Patiënt en zorgprofessional zorgen voor inhoudelijke invulling van het register.</a:t>
            </a:r>
          </a:p>
          <a:p>
            <a:pPr>
              <a:lnSpc>
                <a:spcPct val="100000"/>
              </a:lnSpc>
            </a:pPr>
            <a:r>
              <a:rPr lang="nl-NL" sz="1200" dirty="0"/>
              <a:t>De inbreng/ervaring van de patiënt goed borgen.</a:t>
            </a:r>
          </a:p>
          <a:p>
            <a:pPr>
              <a:lnSpc>
                <a:spcPct val="100000"/>
              </a:lnSpc>
            </a:pPr>
            <a:r>
              <a:rPr lang="nl-NL" sz="1200" dirty="0"/>
              <a:t>Nadruk op patiëntregisters en niet meer op aandoeningen- of geneesmiddelenregisters.</a:t>
            </a:r>
          </a:p>
          <a:p>
            <a:pPr>
              <a:lnSpc>
                <a:spcPct val="100000"/>
              </a:lnSpc>
            </a:pPr>
            <a:r>
              <a:rPr lang="nl-NL" sz="1200" dirty="0"/>
              <a:t>Aandacht voor datakoppeling om dubbele registratie zoveel mogelijk te voorkomen. Leg niet meer vast dan nodig.</a:t>
            </a:r>
          </a:p>
          <a:p>
            <a:pPr>
              <a:lnSpc>
                <a:spcPct val="100000"/>
              </a:lnSpc>
            </a:pPr>
            <a:r>
              <a:rPr lang="nl-NL" sz="1200" dirty="0"/>
              <a:t>Registers niet alleen richten op verantwoording en functionering van het stelsel. </a:t>
            </a:r>
          </a:p>
          <a:p>
            <a:pPr>
              <a:lnSpc>
                <a:spcPct val="100000"/>
              </a:lnSpc>
            </a:pPr>
            <a:r>
              <a:rPr lang="nl-NL" sz="1200" dirty="0"/>
              <a:t>Nadrukkelijk aandacht voor verlagen hoge kosten en registratielast registers.</a:t>
            </a:r>
          </a:p>
          <a:p>
            <a:pPr>
              <a:lnSpc>
                <a:spcPct val="100000"/>
              </a:lnSpc>
            </a:pPr>
            <a:r>
              <a:rPr lang="nl-NL" sz="1200" dirty="0"/>
              <a:t>Internationaal perspectief betrekken: internationale harmonisatie.</a:t>
            </a:r>
          </a:p>
          <a:p>
            <a:pPr>
              <a:lnSpc>
                <a:spcPct val="100000"/>
              </a:lnSpc>
            </a:pPr>
            <a:r>
              <a:rPr lang="nl-NL" sz="1200" dirty="0"/>
              <a:t>Er is behoefte aan een compleet overzicht van initiatieven die lopen. </a:t>
            </a:r>
          </a:p>
          <a:p>
            <a:pPr>
              <a:lnSpc>
                <a:spcPct val="100000"/>
              </a:lnSpc>
            </a:pPr>
            <a:r>
              <a:rPr lang="nl-NL" sz="1200" dirty="0"/>
              <a:t>Bestaande initiatieven moeten worden samengebracht en met elkaar worden verbonden.</a:t>
            </a:r>
          </a:p>
          <a:p>
            <a:pPr>
              <a:lnSpc>
                <a:spcPct val="100000"/>
              </a:lnSpc>
            </a:pPr>
            <a:r>
              <a:rPr lang="nl-NL" sz="1200" dirty="0"/>
              <a:t>Rollen en verantwoordelijkheden vooraf goed vastleggen.</a:t>
            </a:r>
          </a:p>
          <a:p>
            <a:pPr>
              <a:lnSpc>
                <a:spcPct val="100000"/>
              </a:lnSpc>
            </a:pPr>
            <a:r>
              <a:rPr lang="nl-NL" sz="1200" dirty="0"/>
              <a:t>Financiering van registraties langdurig en goed borgen.</a:t>
            </a:r>
          </a:p>
          <a:p>
            <a:pPr>
              <a:lnSpc>
                <a:spcPct val="100000"/>
              </a:lnSpc>
            </a:pPr>
            <a:r>
              <a:rPr lang="nl-NL" sz="1200" dirty="0"/>
              <a:t>Er is behoefte aan een onafhankelijke regisseur. Een partij die inhoudelijk meedenkt over bijvoorbeeld standaardisatie en indicatoren.</a:t>
            </a:r>
          </a:p>
          <a:p>
            <a:pPr>
              <a:lnSpc>
                <a:spcPct val="100000"/>
              </a:lnSpc>
            </a:pPr>
            <a:r>
              <a:rPr lang="nl-NL" sz="1200" dirty="0"/>
              <a:t>Er is ook behoefte aan een zekere doorzettingsmacht. Een partij die besluiten kan nemen bij impasses of stagnatie in besluitvorming of werkprocessen. Dit zijn twee verschillende rollen. Het Zorginstituut Nederland wordt genoemd als geschikte partij om deze regierol op zich te nemen.</a:t>
            </a:r>
          </a:p>
          <a:p>
            <a:pPr>
              <a:lnSpc>
                <a:spcPct val="100000"/>
              </a:lnSpc>
            </a:pPr>
            <a:r>
              <a:rPr lang="nl-NL" sz="1200" dirty="0"/>
              <a:t>Met partijen in gesprek over conclusies bijeenkomst.</a:t>
            </a:r>
          </a:p>
          <a:p>
            <a:pPr>
              <a:lnSpc>
                <a:spcPct val="100000"/>
              </a:lnSpc>
            </a:pPr>
            <a:r>
              <a:rPr lang="nl-NL" sz="1200" dirty="0"/>
              <a:t>Verder met proces uitgangspunten VWS kwaliteitsregisters.</a:t>
            </a:r>
          </a:p>
          <a:p>
            <a:pPr>
              <a:lnSpc>
                <a:spcPct val="100000"/>
              </a:lnSpc>
            </a:pPr>
            <a:r>
              <a:rPr lang="nl-NL" sz="1200" dirty="0"/>
              <a:t>Op korte termijn: urgentie met betrekking tot registers voor geneesmiddelen.</a:t>
            </a:r>
          </a:p>
          <a:p>
            <a:pPr>
              <a:lnSpc>
                <a:spcPct val="100000"/>
              </a:lnSpc>
            </a:pPr>
            <a:r>
              <a:rPr lang="nl-NL" sz="1200" dirty="0"/>
              <a:t>Na de zomer: actieplan Gepast Gebruik. Hierin aandacht voor aanpak registers voor geneesmiddelen.</a:t>
            </a:r>
          </a:p>
          <a:p>
            <a:endParaRPr lang="nl-NL" sz="1200" dirty="0"/>
          </a:p>
        </p:txBody>
      </p:sp>
    </p:spTree>
    <p:extLst>
      <p:ext uri="{BB962C8B-B14F-4D97-AF65-F5344CB8AC3E}">
        <p14:creationId xmlns:p14="http://schemas.microsoft.com/office/powerpoint/2010/main" val="777264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000" dirty="0">
                <a:solidFill>
                  <a:srgbClr val="FFC000"/>
                </a:solidFill>
              </a:rPr>
              <a:t>15 december 2016: Actieplan gepast gebruik van geneesmiddelen</a:t>
            </a:r>
            <a:endParaRPr lang="nl-NL" dirty="0"/>
          </a:p>
        </p:txBody>
      </p:sp>
      <p:sp>
        <p:nvSpPr>
          <p:cNvPr id="3" name="Tijdelijke aanduiding voor inhoud 2"/>
          <p:cNvSpPr>
            <a:spLocks noGrp="1"/>
          </p:cNvSpPr>
          <p:nvPr>
            <p:ph idx="1"/>
          </p:nvPr>
        </p:nvSpPr>
        <p:spPr/>
        <p:txBody>
          <a:bodyPr/>
          <a:lstStyle/>
          <a:p>
            <a:pPr marL="0" indent="0">
              <a:buNone/>
            </a:pPr>
            <a:endParaRPr lang="nl-NL" sz="1300" dirty="0"/>
          </a:p>
          <a:p>
            <a:pPr marL="0" indent="0">
              <a:buNone/>
            </a:pPr>
            <a:r>
              <a:rPr lang="nl-NL" sz="1300" u="sng" dirty="0"/>
              <a:t>Registers</a:t>
            </a:r>
          </a:p>
          <a:p>
            <a:pPr marL="0" indent="0">
              <a:buNone/>
            </a:pPr>
            <a:endParaRPr lang="nl-NL" sz="1300" dirty="0"/>
          </a:p>
          <a:p>
            <a:pPr marL="0" indent="0">
              <a:buNone/>
            </a:pPr>
            <a:r>
              <a:rPr lang="nl-NL" sz="1300" dirty="0"/>
              <a:t>Ik vind het belangrijk dat patiënt en arts de uitkomsten van verschillende behandelopties met elkaar kunnen vergelijken om samen de keuze te maken voor een passende behandeling. Hiervoor zijn kwaliteitsregisters nodig. Om het voorschrijven van het juiste geneesmiddel aan de juiste patiënt te bevorderen, blijven specifieke registers nodig die de werking van geneesmiddelen in de praktijk volgen. Ik heb onlangs een inventarisatie laten uitvoeren naar deze lopende geneesmiddelenregisters. Hieruit blijkt de grote verscheidenheid aan registers die geneesmiddelen volgen bij indicaties en is in kaart gebracht op welke onderdelen de registers van elkaar verschillen. Er zijn bijvoorbeeld registers die vooral een wetenschappelijke </a:t>
            </a:r>
            <a:r>
              <a:rPr lang="nl-NL" sz="1300" dirty="0" err="1"/>
              <a:t>onderzoeksbehoefte</a:t>
            </a:r>
            <a:r>
              <a:rPr lang="nl-NL" sz="1300" dirty="0"/>
              <a:t> dienen, registers die voor veiligheidsbewaking worden ingezet of registers die vooral gebruikt worden voor kwaliteitsbevordering. Ik zal nader zal bepalen welke registers voor de uitvoering van mijn beleid belangrijk zijn. Voor die registers geldt dat ze dan ook die informatie opleveren die geneesmiddelenfabrikanten, voorschrijvers en evaluatoren (zoals het Zorginstituut en het College voor de beoordeling van Geneesmiddelen) kunnen gebruiken. </a:t>
            </a:r>
            <a:r>
              <a:rPr lang="nl-NL" sz="1300" b="1" dirty="0">
                <a:solidFill>
                  <a:srgbClr val="FFC000"/>
                </a:solidFill>
              </a:rPr>
              <a:t>Dit betekent dat ik nadere voorwaarden ga stellen aan niet alleen het doel van een register, maar ook aan de minimale dataset die de basis vormt voor de uitkomsten van het register. </a:t>
            </a:r>
            <a:r>
              <a:rPr lang="nl-NL" sz="1300" dirty="0"/>
              <a:t>Ik zal me hierbij laten inspireren door een aantal goed lopende initiatieven op dit gebied, zoals het melanoomregister en borstkankerregister. Ik heb ook gekeken hoe andere landen het hebben geregeld. De wijze waarop geneesmiddelenregisters in Italië worden gefinancierd, spreekt mij zeer aan. Het systeem in Italië gaat uit van één model met als doel de snelle toegang van de patiënt tot (nieuwe) geneesmiddelen te optimaliseren. Registers dragen bij aan dit doel door met </a:t>
            </a:r>
            <a:r>
              <a:rPr lang="nl-NL" sz="1300" b="1" dirty="0">
                <a:solidFill>
                  <a:srgbClr val="FFC000"/>
                </a:solidFill>
              </a:rPr>
              <a:t>gegevens uit de praktijk (‘real </a:t>
            </a:r>
            <a:r>
              <a:rPr lang="nl-NL" sz="1300" b="1" dirty="0" err="1">
                <a:solidFill>
                  <a:srgbClr val="FFC000"/>
                </a:solidFill>
              </a:rPr>
              <a:t>world</a:t>
            </a:r>
            <a:r>
              <a:rPr lang="nl-NL" sz="1300" b="1" dirty="0">
                <a:solidFill>
                  <a:srgbClr val="FFC000"/>
                </a:solidFill>
              </a:rPr>
              <a:t> data’), effectiviteit en veiligheid in kaart te brengen en deze te gebruiken bij verdere regulering van de vergoeding van geneesmiddelen</a:t>
            </a:r>
            <a:r>
              <a:rPr lang="nl-NL" sz="1300" dirty="0">
                <a:solidFill>
                  <a:srgbClr val="FFC000"/>
                </a:solidFill>
              </a:rPr>
              <a:t>. </a:t>
            </a:r>
            <a:r>
              <a:rPr lang="nl-NL" sz="1300" dirty="0"/>
              <a:t>Wat mij aanspreekt, is het principe van </a:t>
            </a:r>
            <a:r>
              <a:rPr lang="nl-NL" sz="1300" b="1" dirty="0">
                <a:solidFill>
                  <a:srgbClr val="FFC000"/>
                </a:solidFill>
              </a:rPr>
              <a:t>gedeelde kosten en verantwoordelijkheden </a:t>
            </a:r>
            <a:r>
              <a:rPr lang="nl-NL" sz="1300" dirty="0"/>
              <a:t>waarbij stakeholders, zoals de farmaceutische industrie, hun deel hebben. Ik ga bekijken hoe we de voor Nederland bruikbare elementen van het Italiaanse model en andere goede modellen van andere landen (bijvoorbeeld Zweden) kunnen gebruiken. Tot slot wil ik hieraan toevoegen dat de aanpak van geneesmiddelenregisters niet op zichzelf staat. </a:t>
            </a:r>
            <a:r>
              <a:rPr lang="nl-NL" sz="1300" b="1" dirty="0">
                <a:solidFill>
                  <a:srgbClr val="FFC000"/>
                </a:solidFill>
              </a:rPr>
              <a:t>Ik heb al aangekondigd dat ik voor kwaliteitsregisters in de bredere zin meer eenduidigheid wil. Hier ben ik al mee bezig door met een ‘</a:t>
            </a:r>
            <a:r>
              <a:rPr lang="nl-NL" sz="1300" b="1" dirty="0" err="1">
                <a:solidFill>
                  <a:srgbClr val="FFC000"/>
                </a:solidFill>
              </a:rPr>
              <a:t>coalition</a:t>
            </a:r>
            <a:r>
              <a:rPr lang="nl-NL" sz="1300" b="1" dirty="0">
                <a:solidFill>
                  <a:srgbClr val="FFC000"/>
                </a:solidFill>
              </a:rPr>
              <a:t> of </a:t>
            </a:r>
            <a:r>
              <a:rPr lang="nl-NL" sz="1300" b="1" dirty="0" err="1">
                <a:solidFill>
                  <a:srgbClr val="FFC000"/>
                </a:solidFill>
              </a:rPr>
              <a:t>the</a:t>
            </a:r>
            <a:r>
              <a:rPr lang="nl-NL" sz="1300" b="1" dirty="0">
                <a:solidFill>
                  <a:srgbClr val="FFC000"/>
                </a:solidFill>
              </a:rPr>
              <a:t> </a:t>
            </a:r>
            <a:r>
              <a:rPr lang="nl-NL" sz="1300" b="1" dirty="0" err="1">
                <a:solidFill>
                  <a:srgbClr val="FFC000"/>
                </a:solidFill>
              </a:rPr>
              <a:t>willing</a:t>
            </a:r>
            <a:r>
              <a:rPr lang="nl-NL" sz="1300" b="1" dirty="0">
                <a:solidFill>
                  <a:srgbClr val="FFC000"/>
                </a:solidFill>
              </a:rPr>
              <a:t>’ te werken aan een publiek afsprakenstelsel waarin privacy </a:t>
            </a:r>
            <a:r>
              <a:rPr lang="nl-NL" sz="1300" b="1" dirty="0" err="1">
                <a:solidFill>
                  <a:srgbClr val="FFC000"/>
                </a:solidFill>
              </a:rPr>
              <a:t>by</a:t>
            </a:r>
            <a:r>
              <a:rPr lang="nl-NL" sz="1300" b="1" dirty="0">
                <a:solidFill>
                  <a:srgbClr val="FFC000"/>
                </a:solidFill>
              </a:rPr>
              <a:t> design en zeggenschap over gegevens worden geregeld. </a:t>
            </a:r>
            <a:r>
              <a:rPr lang="nl-NL" sz="1300" dirty="0"/>
              <a:t>Registratie aan de bron is voor mij daarbij essentieel. De aanpak van geneesmiddelenregisters zal in samenhang met dit traject plaatsvinden waarbij ik wel oog wil blijven houden voor het specifieke karakter van geneesmiddelenregisters. </a:t>
            </a:r>
          </a:p>
          <a:p>
            <a:endParaRPr lang="nl-NL" sz="1300" dirty="0"/>
          </a:p>
        </p:txBody>
      </p:sp>
    </p:spTree>
    <p:extLst>
      <p:ext uri="{BB962C8B-B14F-4D97-AF65-F5344CB8AC3E}">
        <p14:creationId xmlns:p14="http://schemas.microsoft.com/office/powerpoint/2010/main" val="2149755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FFC000"/>
                </a:solidFill>
              </a:rPr>
              <a:t>Registers: verkenning VWS</a:t>
            </a:r>
          </a:p>
        </p:txBody>
      </p:sp>
      <p:pic>
        <p:nvPicPr>
          <p:cNvPr id="6" name="Afbeelding 5"/>
          <p:cNvPicPr>
            <a:picLocks noChangeAspect="1"/>
          </p:cNvPicPr>
          <p:nvPr/>
        </p:nvPicPr>
        <p:blipFill>
          <a:blip r:embed="rId2"/>
          <a:stretch>
            <a:fillRect/>
          </a:stretch>
        </p:blipFill>
        <p:spPr>
          <a:xfrm>
            <a:off x="2195736" y="836712"/>
            <a:ext cx="6768752" cy="5728370"/>
          </a:xfrm>
          <a:prstGeom prst="rect">
            <a:avLst/>
          </a:prstGeom>
        </p:spPr>
      </p:pic>
    </p:spTree>
    <p:extLst>
      <p:ext uri="{BB962C8B-B14F-4D97-AF65-F5344CB8AC3E}">
        <p14:creationId xmlns:p14="http://schemas.microsoft.com/office/powerpoint/2010/main" val="1357180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Registers: aandachtspunten VSOP</a:t>
            </a:r>
          </a:p>
        </p:txBody>
      </p:sp>
      <p:sp>
        <p:nvSpPr>
          <p:cNvPr id="3" name="Tijdelijke aanduiding voor inhoud 2"/>
          <p:cNvSpPr>
            <a:spLocks noGrp="1"/>
          </p:cNvSpPr>
          <p:nvPr>
            <p:ph idx="1"/>
          </p:nvPr>
        </p:nvSpPr>
        <p:spPr>
          <a:xfrm>
            <a:off x="251520" y="1295400"/>
            <a:ext cx="8587680" cy="5105400"/>
          </a:xfrm>
        </p:spPr>
        <p:txBody>
          <a:bodyPr/>
          <a:lstStyle/>
          <a:p>
            <a:r>
              <a:rPr lang="nl-NL" dirty="0"/>
              <a:t>Niet product-gerelateerd, maar aandoeningspecifiek of persoonsgebonden.</a:t>
            </a:r>
          </a:p>
          <a:p>
            <a:r>
              <a:rPr lang="nl-NL" dirty="0"/>
              <a:t>Longitudinaal, lange termijn</a:t>
            </a:r>
          </a:p>
          <a:p>
            <a:r>
              <a:rPr lang="nl-NL" dirty="0"/>
              <a:t>Transparant en onafhankelijk</a:t>
            </a:r>
          </a:p>
          <a:p>
            <a:r>
              <a:rPr lang="nl-NL" dirty="0"/>
              <a:t>Inclusief deelnemers trial</a:t>
            </a:r>
          </a:p>
          <a:p>
            <a:r>
              <a:rPr lang="nl-NL" dirty="0"/>
              <a:t>Hoge graad van patiëntenparticipatie (PROMs, </a:t>
            </a:r>
            <a:r>
              <a:rPr lang="nl-NL" dirty="0" err="1"/>
              <a:t>QoL</a:t>
            </a:r>
            <a:r>
              <a:rPr lang="nl-NL" dirty="0"/>
              <a:t> data).</a:t>
            </a:r>
          </a:p>
          <a:p>
            <a:r>
              <a:rPr lang="nl-NL" dirty="0"/>
              <a:t>Geen vrijblijvendheid</a:t>
            </a:r>
          </a:p>
          <a:p>
            <a:r>
              <a:rPr lang="nl-NL" dirty="0"/>
              <a:t>Koppeling aan EPD / PGD / biobank</a:t>
            </a:r>
          </a:p>
          <a:p>
            <a:r>
              <a:rPr lang="nl-NL" dirty="0"/>
              <a:t>Beheer: expertisecentrum / ERN &amp; patiëntenorganisatie</a:t>
            </a:r>
          </a:p>
          <a:p>
            <a:r>
              <a:rPr lang="nl-NL" dirty="0"/>
              <a:t>Zeldzame aandoeningen: 300 expertisecentra x €50.000 = 15 miljoen per jaar</a:t>
            </a:r>
          </a:p>
          <a:p>
            <a:endParaRPr lang="nl-NL" dirty="0"/>
          </a:p>
          <a:p>
            <a:endParaRPr lang="nl-NL" dirty="0"/>
          </a:p>
          <a:p>
            <a:endParaRPr lang="nl-NL" dirty="0"/>
          </a:p>
        </p:txBody>
      </p:sp>
    </p:spTree>
    <p:extLst>
      <p:ext uri="{BB962C8B-B14F-4D97-AF65-F5344CB8AC3E}">
        <p14:creationId xmlns:p14="http://schemas.microsoft.com/office/powerpoint/2010/main" val="430991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en-US"/>
          </a:p>
        </p:txBody>
      </p:sp>
      <p:pic>
        <p:nvPicPr>
          <p:cNvPr id="39939" name="Picture 2" descr="IMG_0179.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96"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hoek 2"/>
          <p:cNvSpPr/>
          <p:nvPr/>
        </p:nvSpPr>
        <p:spPr>
          <a:xfrm>
            <a:off x="2267744" y="0"/>
            <a:ext cx="4608512" cy="461665"/>
          </a:xfrm>
          <a:prstGeom prst="rect">
            <a:avLst/>
          </a:prstGeom>
          <a:solidFill>
            <a:schemeClr val="tx1"/>
          </a:solidFill>
        </p:spPr>
        <p:txBody>
          <a:bodyPr wrap="square">
            <a:spAutoFit/>
          </a:bodyPr>
          <a:lstStyle/>
          <a:p>
            <a:pPr algn="ctr"/>
            <a:r>
              <a:rPr lang="en-US" altLang="en-US" b="1" dirty="0">
                <a:solidFill>
                  <a:srgbClr val="FFC000"/>
                </a:solidFill>
                <a:ea typeface="SimSun" charset="-122"/>
              </a:rPr>
              <a:t>Register 1.0</a:t>
            </a:r>
          </a:p>
        </p:txBody>
      </p:sp>
    </p:spTree>
    <p:extLst>
      <p:ext uri="{BB962C8B-B14F-4D97-AF65-F5344CB8AC3E}">
        <p14:creationId xmlns:p14="http://schemas.microsoft.com/office/powerpoint/2010/main" val="10928633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66626"/>
            <a:ext cx="8001001" cy="639762"/>
          </a:xfrm>
        </p:spPr>
        <p:txBody>
          <a:bodyPr/>
          <a:lstStyle/>
          <a:p>
            <a:r>
              <a:rPr lang="nl-NL" noProof="0" dirty="0"/>
              <a:t>Samenwerking</a:t>
            </a: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8458" y="1068685"/>
            <a:ext cx="3609975" cy="3800475"/>
          </a:xfrm>
          <a:prstGeom prst="rect">
            <a:avLst/>
          </a:prstGeom>
        </p:spPr>
      </p:pic>
      <p:sp>
        <p:nvSpPr>
          <p:cNvPr id="5" name="Tekstvak 4"/>
          <p:cNvSpPr txBox="1"/>
          <p:nvPr/>
        </p:nvSpPr>
        <p:spPr>
          <a:xfrm>
            <a:off x="2783581" y="5231457"/>
            <a:ext cx="4248472" cy="461665"/>
          </a:xfrm>
          <a:prstGeom prst="rect">
            <a:avLst/>
          </a:prstGeom>
          <a:noFill/>
        </p:spPr>
        <p:txBody>
          <a:bodyPr wrap="square" rtlCol="0">
            <a:spAutoFit/>
          </a:bodyPr>
          <a:lstStyle/>
          <a:p>
            <a:r>
              <a:rPr lang="nl-NL" dirty="0">
                <a:solidFill>
                  <a:schemeClr val="bg1"/>
                </a:solidFill>
              </a:rPr>
              <a:t>industrie             patiënt	</a:t>
            </a:r>
          </a:p>
        </p:txBody>
      </p:sp>
    </p:spTree>
    <p:extLst>
      <p:ext uri="{BB962C8B-B14F-4D97-AF65-F5344CB8AC3E}">
        <p14:creationId xmlns:p14="http://schemas.microsoft.com/office/powerpoint/2010/main" val="40845010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en-US"/>
          </a:p>
        </p:txBody>
      </p:sp>
      <p:pic>
        <p:nvPicPr>
          <p:cNvPr id="40963" name="Picture 2" descr="IMG_0178.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hoek 2"/>
          <p:cNvSpPr/>
          <p:nvPr/>
        </p:nvSpPr>
        <p:spPr>
          <a:xfrm>
            <a:off x="2843808" y="0"/>
            <a:ext cx="1930337" cy="461665"/>
          </a:xfrm>
          <a:prstGeom prst="rect">
            <a:avLst/>
          </a:prstGeom>
        </p:spPr>
        <p:txBody>
          <a:bodyPr wrap="none">
            <a:spAutoFit/>
          </a:bodyPr>
          <a:lstStyle/>
          <a:p>
            <a:r>
              <a:rPr lang="en-US" altLang="en-US" b="1" dirty="0">
                <a:solidFill>
                  <a:srgbClr val="FFC000"/>
                </a:solidFill>
                <a:ea typeface="SimSun" charset="-122"/>
              </a:rPr>
              <a:t>Register 2.0</a:t>
            </a:r>
          </a:p>
        </p:txBody>
      </p:sp>
    </p:spTree>
    <p:extLst>
      <p:ext uri="{BB962C8B-B14F-4D97-AF65-F5344CB8AC3E}">
        <p14:creationId xmlns:p14="http://schemas.microsoft.com/office/powerpoint/2010/main" val="425052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noProof="0" dirty="0">
                <a:solidFill>
                  <a:srgbClr val="FFC000"/>
                </a:solidFill>
              </a:rPr>
              <a:t>VSOP: 74 lidorganisaties  </a:t>
            </a:r>
          </a:p>
        </p:txBody>
      </p:sp>
      <p:sp>
        <p:nvSpPr>
          <p:cNvPr id="4" name="Text Box 3"/>
          <p:cNvSpPr txBox="1">
            <a:spLocks noChangeArrowheads="1"/>
          </p:cNvSpPr>
          <p:nvPr/>
        </p:nvSpPr>
        <p:spPr bwMode="auto">
          <a:xfrm>
            <a:off x="0" y="421413"/>
            <a:ext cx="9144000" cy="6170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algn="just">
              <a:lnSpc>
                <a:spcPct val="150000"/>
              </a:lnSpc>
              <a:spcAft>
                <a:spcPts val="0"/>
              </a:spcAft>
              <a:defRPr/>
            </a:pPr>
            <a:br>
              <a:rPr lang="en-US" sz="1150" dirty="0">
                <a:solidFill>
                  <a:srgbClr val="FF0000"/>
                </a:solidFill>
                <a:latin typeface="+mj-lt"/>
              </a:rPr>
            </a:br>
            <a:r>
              <a:rPr lang="nl-NL" sz="1150" dirty="0">
                <a:solidFill>
                  <a:srgbClr val="FFFFFF"/>
                </a:solidFill>
                <a:latin typeface="+mj-lt"/>
              </a:rPr>
              <a:t>Stichting AA &amp; PNH Contactgroep </a:t>
            </a:r>
            <a:r>
              <a:rPr lang="nl-NL" sz="1150" dirty="0">
                <a:solidFill>
                  <a:srgbClr val="FF0000"/>
                </a:solidFill>
                <a:latin typeface="+mj-lt"/>
              </a:rPr>
              <a:t>•</a:t>
            </a:r>
            <a:r>
              <a:rPr lang="nl-NL" sz="1150" dirty="0">
                <a:solidFill>
                  <a:srgbClr val="FFFFFF"/>
                </a:solidFill>
                <a:latin typeface="+mj-lt"/>
              </a:rPr>
              <a:t> Stichting Amyloidose Nederland </a:t>
            </a:r>
            <a:r>
              <a:rPr lang="nl-NL" sz="1150" dirty="0">
                <a:solidFill>
                  <a:srgbClr val="FF0000"/>
                </a:solidFill>
                <a:latin typeface="+mj-lt"/>
              </a:rPr>
              <a:t>•</a:t>
            </a:r>
            <a:r>
              <a:rPr lang="nl-NL" sz="1150" dirty="0">
                <a:solidFill>
                  <a:srgbClr val="FFFFFF"/>
                </a:solidFill>
                <a:latin typeface="+mj-lt"/>
              </a:rPr>
              <a:t> Autosomaal Dominante Cerebellaire Ataxia Vereniging Nederland (ADCA) </a:t>
            </a:r>
            <a:r>
              <a:rPr lang="nl-NL" sz="1150" dirty="0">
                <a:solidFill>
                  <a:srgbClr val="FF0000"/>
                </a:solidFill>
              </a:rPr>
              <a:t>• </a:t>
            </a:r>
            <a:r>
              <a:rPr lang="nl-NL" sz="1150" dirty="0">
                <a:solidFill>
                  <a:srgbClr val="FFFFFF"/>
                </a:solidFill>
                <a:latin typeface="+mj-lt"/>
              </a:rPr>
              <a:t>Platform Congenitale Hernia Diafragmatica (Platform CHD) </a:t>
            </a:r>
            <a:r>
              <a:rPr lang="nl-NL" sz="1150" dirty="0">
                <a:solidFill>
                  <a:srgbClr val="FF0000"/>
                </a:solidFill>
                <a:latin typeface="+mj-lt"/>
              </a:rPr>
              <a:t>•</a:t>
            </a:r>
            <a:r>
              <a:rPr lang="nl-NL" sz="1150" dirty="0">
                <a:solidFill>
                  <a:srgbClr val="FFFFFF"/>
                </a:solidFill>
                <a:latin typeface="+mj-lt"/>
              </a:rPr>
              <a:t> Belangengroep Multiple Endocriene Neoplasie (M.E.N.) </a:t>
            </a:r>
            <a:r>
              <a:rPr lang="nl-NL" sz="1150" dirty="0">
                <a:solidFill>
                  <a:srgbClr val="FF0000"/>
                </a:solidFill>
                <a:latin typeface="+mj-lt"/>
              </a:rPr>
              <a:t>•</a:t>
            </a:r>
            <a:r>
              <a:rPr lang="nl-NL" sz="1150" dirty="0">
                <a:solidFill>
                  <a:srgbClr val="FFFFFF"/>
                </a:solidFill>
                <a:latin typeface="+mj-lt"/>
              </a:rPr>
              <a:t> Belangenvereniging Beckwith-Wiedemann Syndroom (BWS) </a:t>
            </a:r>
            <a:r>
              <a:rPr lang="nl-NL" sz="1150" dirty="0">
                <a:solidFill>
                  <a:srgbClr val="FF0000"/>
                </a:solidFill>
                <a:latin typeface="+mj-lt"/>
              </a:rPr>
              <a:t>•</a:t>
            </a:r>
            <a:r>
              <a:rPr lang="nl-NL" sz="1150" dirty="0">
                <a:solidFill>
                  <a:srgbClr val="FFFFFF"/>
                </a:solidFill>
                <a:latin typeface="+mj-lt"/>
              </a:rPr>
              <a:t> Belangenvereniging Van Kleine Mensen (BVKM) </a:t>
            </a:r>
            <a:r>
              <a:rPr lang="nl-NL" sz="1150" dirty="0">
                <a:solidFill>
                  <a:srgbClr val="FF0000"/>
                </a:solidFill>
                <a:latin typeface="+mj-lt"/>
              </a:rPr>
              <a:t>•</a:t>
            </a:r>
            <a:r>
              <a:rPr lang="nl-NL" sz="1150" dirty="0">
                <a:solidFill>
                  <a:srgbClr val="FFFFFF"/>
                </a:solidFill>
                <a:latin typeface="+mj-lt"/>
              </a:rPr>
              <a:t> Belangenvereniging Von Hippel-Lindau (VHL) </a:t>
            </a:r>
            <a:r>
              <a:rPr lang="nl-NL" sz="1150" dirty="0">
                <a:solidFill>
                  <a:srgbClr val="FF0000"/>
                </a:solidFill>
                <a:latin typeface="+mj-lt"/>
              </a:rPr>
              <a:t>•</a:t>
            </a:r>
            <a:r>
              <a:rPr lang="nl-NL" sz="1150" dirty="0">
                <a:solidFill>
                  <a:srgbClr val="FFFFFF"/>
                </a:solidFill>
                <a:latin typeface="+mj-lt"/>
              </a:rPr>
              <a:t> Contactgroep Marfan Nederland </a:t>
            </a:r>
            <a:r>
              <a:rPr lang="nl-NL" sz="1150" dirty="0">
                <a:solidFill>
                  <a:srgbClr val="FF0000"/>
                </a:solidFill>
                <a:latin typeface="+mj-lt"/>
              </a:rPr>
              <a:t>•</a:t>
            </a:r>
            <a:r>
              <a:rPr lang="nl-NL" sz="1150" dirty="0">
                <a:solidFill>
                  <a:srgbClr val="FFFFFF"/>
                </a:solidFill>
                <a:latin typeface="+mj-lt"/>
              </a:rPr>
              <a:t> DSDNederland</a:t>
            </a:r>
            <a:r>
              <a:rPr lang="nl-NL" sz="1150" baseline="0" dirty="0">
                <a:solidFill>
                  <a:srgbClr val="FFFFFF"/>
                </a:solidFill>
                <a:latin typeface="+mj-lt"/>
              </a:rPr>
              <a:t> </a:t>
            </a:r>
            <a:r>
              <a:rPr lang="nl-NL" sz="1150" dirty="0">
                <a:solidFill>
                  <a:srgbClr val="FF0000"/>
                </a:solidFill>
                <a:latin typeface="+mj-lt"/>
              </a:rPr>
              <a:t>• </a:t>
            </a:r>
            <a:r>
              <a:rPr lang="nl-NL" sz="1150" dirty="0">
                <a:solidFill>
                  <a:srgbClr val="FFFFFF"/>
                </a:solidFill>
                <a:latin typeface="+mj-lt"/>
              </a:rPr>
              <a:t>Fabry Support &amp; Informatie Groep Nederland (FSIGN) </a:t>
            </a:r>
            <a:r>
              <a:rPr lang="nl-NL" sz="1150" dirty="0">
                <a:solidFill>
                  <a:srgbClr val="FF0000"/>
                </a:solidFill>
                <a:latin typeface="+mj-lt"/>
              </a:rPr>
              <a:t>•</a:t>
            </a:r>
            <a:r>
              <a:rPr lang="nl-NL" sz="1150" dirty="0">
                <a:solidFill>
                  <a:srgbClr val="FFFFFF"/>
                </a:solidFill>
                <a:latin typeface="+mj-lt"/>
              </a:rPr>
              <a:t> Fybrodysplasia Ossificans Progressiva Stichting Nederland (FOP) </a:t>
            </a:r>
            <a:r>
              <a:rPr lang="nl-NL" sz="1150" dirty="0">
                <a:solidFill>
                  <a:srgbClr val="FF0000"/>
                </a:solidFill>
                <a:latin typeface="+mj-lt"/>
              </a:rPr>
              <a:t>•</a:t>
            </a:r>
            <a:r>
              <a:rPr lang="nl-NL" sz="1150" dirty="0">
                <a:solidFill>
                  <a:srgbClr val="FFFFFF"/>
                </a:solidFill>
                <a:latin typeface="+mj-lt"/>
              </a:rPr>
              <a:t> Fragiele X Vereniging Nederland </a:t>
            </a:r>
            <a:r>
              <a:rPr lang="nl-NL" sz="1150" dirty="0">
                <a:solidFill>
                  <a:srgbClr val="FF0000"/>
                </a:solidFill>
                <a:latin typeface="+mj-lt"/>
              </a:rPr>
              <a:t>•</a:t>
            </a:r>
            <a:r>
              <a:rPr lang="nl-NL" sz="1150" dirty="0">
                <a:solidFill>
                  <a:srgbClr val="FFFFFF"/>
                </a:solidFill>
                <a:latin typeface="+mj-lt"/>
              </a:rPr>
              <a:t> Galactosemie Vereniging Nederland (GVN) </a:t>
            </a:r>
            <a:r>
              <a:rPr lang="nl-NL" sz="1150" dirty="0">
                <a:solidFill>
                  <a:srgbClr val="FF0000"/>
                </a:solidFill>
                <a:latin typeface="+mj-lt"/>
              </a:rPr>
              <a:t>•</a:t>
            </a:r>
            <a:r>
              <a:rPr lang="nl-NL" sz="1150" dirty="0">
                <a:solidFill>
                  <a:srgbClr val="FFFFFF"/>
                </a:solidFill>
                <a:latin typeface="+mj-lt"/>
              </a:rPr>
              <a:t> Nederlandse ouder- en patiëntenvereniging voor HEmangiomen en VASculaire malformaties (HEVAS) </a:t>
            </a:r>
            <a:r>
              <a:rPr lang="nl-NL" sz="1150" dirty="0">
                <a:solidFill>
                  <a:srgbClr val="FF0000"/>
                </a:solidFill>
                <a:latin typeface="+mj-lt"/>
              </a:rPr>
              <a:t>•</a:t>
            </a:r>
            <a:r>
              <a:rPr lang="nl-NL" sz="1150" dirty="0">
                <a:solidFill>
                  <a:srgbClr val="FFFFFF"/>
                </a:solidFill>
                <a:latin typeface="+mj-lt"/>
              </a:rPr>
              <a:t> HME-MO Vereniging Nederland </a:t>
            </a:r>
            <a:r>
              <a:rPr lang="nl-NL" sz="1150" dirty="0">
                <a:solidFill>
                  <a:srgbClr val="FF0000"/>
                </a:solidFill>
                <a:latin typeface="+mj-lt"/>
              </a:rPr>
              <a:t>•</a:t>
            </a:r>
            <a:r>
              <a:rPr lang="nl-NL" sz="1150" dirty="0">
                <a:solidFill>
                  <a:srgbClr val="FFFFFF"/>
                </a:solidFill>
                <a:latin typeface="+mj-lt"/>
              </a:rPr>
              <a:t> Interstitiële Cystitis Patiëntenvereniging (ICP) </a:t>
            </a:r>
            <a:r>
              <a:rPr lang="nl-NL" sz="1150" dirty="0">
                <a:solidFill>
                  <a:srgbClr val="FF0000"/>
                </a:solidFill>
                <a:latin typeface="+mj-lt"/>
              </a:rPr>
              <a:t>•</a:t>
            </a:r>
            <a:r>
              <a:rPr lang="nl-NL" sz="1150" dirty="0">
                <a:solidFill>
                  <a:srgbClr val="FFFFFF"/>
                </a:solidFill>
                <a:latin typeface="+mj-lt"/>
              </a:rPr>
              <a:t> Jeugdreuma Vereniging Nederland (JIA) </a:t>
            </a:r>
            <a:r>
              <a:rPr lang="nl-NL" sz="1150" dirty="0">
                <a:solidFill>
                  <a:srgbClr val="FF0000"/>
                </a:solidFill>
                <a:latin typeface="+mj-lt"/>
              </a:rPr>
              <a:t>•</a:t>
            </a:r>
            <a:r>
              <a:rPr lang="nl-NL" sz="1150" dirty="0">
                <a:solidFill>
                  <a:srgbClr val="FFFFFF"/>
                </a:solidFill>
                <a:latin typeface="+mj-lt"/>
              </a:rPr>
              <a:t> Landelijke Patiënten- en Oudervereniging voor Schedel- en/of Aangezichtsafwijkingen (LAPOSA) </a:t>
            </a:r>
            <a:r>
              <a:rPr lang="nl-NL" sz="1150" dirty="0">
                <a:solidFill>
                  <a:srgbClr val="FF0000"/>
                </a:solidFill>
                <a:latin typeface="+mj-lt"/>
              </a:rPr>
              <a:t>•</a:t>
            </a:r>
            <a:r>
              <a:rPr lang="nl-NL" sz="1150" dirty="0">
                <a:solidFill>
                  <a:srgbClr val="FFFFFF"/>
                </a:solidFill>
                <a:latin typeface="+mj-lt"/>
              </a:rPr>
              <a:t> Vereniging voor licht- en stralingsgevoeligen (CPLD Vereniging) </a:t>
            </a:r>
            <a:r>
              <a:rPr lang="nl-NL" sz="1150" dirty="0">
                <a:solidFill>
                  <a:srgbClr val="FF0000"/>
                </a:solidFill>
              </a:rPr>
              <a:t>•  </a:t>
            </a:r>
            <a:r>
              <a:rPr lang="nl-NL" sz="1150" dirty="0">
                <a:solidFill>
                  <a:srgbClr val="FFFFFF"/>
                </a:solidFill>
                <a:latin typeface="+mj-lt"/>
              </a:rPr>
              <a:t>LGD Alliance Nederland </a:t>
            </a:r>
            <a:r>
              <a:rPr lang="nl-NL" sz="1150" dirty="0">
                <a:solidFill>
                  <a:srgbClr val="FF0000"/>
                </a:solidFill>
                <a:latin typeface="+mj-lt"/>
              </a:rPr>
              <a:t>•</a:t>
            </a:r>
            <a:r>
              <a:rPr lang="nl-NL" sz="1150" baseline="0" dirty="0">
                <a:solidFill>
                  <a:srgbClr val="FF0000"/>
                </a:solidFill>
                <a:latin typeface="+mj-lt"/>
              </a:rPr>
              <a:t> </a:t>
            </a:r>
            <a:r>
              <a:rPr lang="nl-NL" sz="1150" dirty="0">
                <a:solidFill>
                  <a:srgbClr val="FFFFFF"/>
                </a:solidFill>
                <a:latin typeface="+mj-lt"/>
              </a:rPr>
              <a:t>Macula Degeneratie Vereniging (MD) </a:t>
            </a:r>
            <a:r>
              <a:rPr lang="nl-NL" sz="1150" dirty="0">
                <a:solidFill>
                  <a:srgbClr val="FF0000"/>
                </a:solidFill>
                <a:latin typeface="+mj-lt"/>
              </a:rPr>
              <a:t>•</a:t>
            </a:r>
            <a:r>
              <a:rPr lang="nl-NL" sz="1150" dirty="0">
                <a:solidFill>
                  <a:srgbClr val="FFFFFF"/>
                </a:solidFill>
                <a:latin typeface="+mj-lt"/>
              </a:rPr>
              <a:t> Nederlandse Cystic Fibrosis Stichting (NCFS) </a:t>
            </a:r>
            <a:r>
              <a:rPr lang="nl-NL" sz="1150" dirty="0">
                <a:solidFill>
                  <a:srgbClr val="FF0000"/>
                </a:solidFill>
                <a:latin typeface="+mj-lt"/>
              </a:rPr>
              <a:t>•</a:t>
            </a:r>
            <a:r>
              <a:rPr lang="nl-NL" sz="1150" dirty="0">
                <a:solidFill>
                  <a:srgbClr val="FFFFFF"/>
                </a:solidFill>
                <a:latin typeface="+mj-lt"/>
              </a:rPr>
              <a:t> Nederlandse Hypofyse Stichting </a:t>
            </a:r>
            <a:r>
              <a:rPr lang="nl-NL" sz="1150" dirty="0">
                <a:solidFill>
                  <a:srgbClr val="FF0000"/>
                </a:solidFill>
                <a:latin typeface="+mj-lt"/>
              </a:rPr>
              <a:t>•</a:t>
            </a:r>
            <a:r>
              <a:rPr lang="nl-NL" sz="1150" dirty="0">
                <a:solidFill>
                  <a:srgbClr val="FFFFFF"/>
                </a:solidFill>
                <a:latin typeface="+mj-lt"/>
              </a:rPr>
              <a:t> Nederlandse Klinefelter Vereniging (NKV) </a:t>
            </a:r>
            <a:r>
              <a:rPr lang="nl-NL" sz="1150" dirty="0">
                <a:solidFill>
                  <a:srgbClr val="FF0000"/>
                </a:solidFill>
                <a:latin typeface="+mj-lt"/>
              </a:rPr>
              <a:t>•</a:t>
            </a:r>
            <a:r>
              <a:rPr lang="nl-NL" sz="1150" dirty="0">
                <a:solidFill>
                  <a:srgbClr val="FFFFFF"/>
                </a:solidFill>
                <a:latin typeface="+mj-lt"/>
              </a:rPr>
              <a:t> Longfibrose</a:t>
            </a:r>
            <a:r>
              <a:rPr lang="nl-NL" sz="1150" baseline="0" dirty="0">
                <a:solidFill>
                  <a:srgbClr val="FFFFFF"/>
                </a:solidFill>
                <a:latin typeface="+mj-lt"/>
              </a:rPr>
              <a:t> Patiëntenvereniging </a:t>
            </a:r>
            <a:r>
              <a:rPr lang="nl-NL" sz="1150" dirty="0">
                <a:solidFill>
                  <a:srgbClr val="FF0000"/>
                </a:solidFill>
                <a:latin typeface="+mj-lt"/>
              </a:rPr>
              <a:t>•</a:t>
            </a:r>
            <a:r>
              <a:rPr lang="nl-NL" sz="1150" baseline="0" dirty="0">
                <a:solidFill>
                  <a:srgbClr val="FFFFFF"/>
                </a:solidFill>
                <a:latin typeface="+mj-lt"/>
              </a:rPr>
              <a:t> </a:t>
            </a:r>
            <a:r>
              <a:rPr lang="nl-NL" sz="1150" dirty="0">
                <a:solidFill>
                  <a:srgbClr val="FFFFFF"/>
                </a:solidFill>
                <a:latin typeface="+mj-lt"/>
              </a:rPr>
              <a:t>Nederlandse patiëntenvereniging voor mensen met Epidermolysis Bullosa (DEBRA) </a:t>
            </a:r>
            <a:r>
              <a:rPr lang="nl-NL" sz="1150" dirty="0">
                <a:solidFill>
                  <a:srgbClr val="FF0000"/>
                </a:solidFill>
                <a:latin typeface="+mj-lt"/>
              </a:rPr>
              <a:t>•</a:t>
            </a:r>
            <a:r>
              <a:rPr lang="nl-NL" sz="1150" dirty="0">
                <a:solidFill>
                  <a:srgbClr val="FFFFFF"/>
                </a:solidFill>
                <a:latin typeface="+mj-lt"/>
              </a:rPr>
              <a:t> Nederlandse Phenylketonurie Vereniging (PKU) </a:t>
            </a:r>
            <a:r>
              <a:rPr lang="nl-NL" sz="1150" dirty="0">
                <a:solidFill>
                  <a:srgbClr val="FF0000"/>
                </a:solidFill>
                <a:latin typeface="+mj-lt"/>
              </a:rPr>
              <a:t>•</a:t>
            </a:r>
            <a:r>
              <a:rPr lang="nl-NL" sz="1150" dirty="0">
                <a:solidFill>
                  <a:srgbClr val="FFFFFF"/>
                </a:solidFill>
                <a:latin typeface="+mj-lt"/>
              </a:rPr>
              <a:t> Nederlandse Vereniging van Hemofilie Patiënten (NVHP) </a:t>
            </a:r>
            <a:r>
              <a:rPr lang="nl-NL" sz="1150" dirty="0">
                <a:solidFill>
                  <a:srgbClr val="FF0000"/>
                </a:solidFill>
                <a:latin typeface="+mj-lt"/>
              </a:rPr>
              <a:t>•</a:t>
            </a:r>
            <a:r>
              <a:rPr lang="nl-NL" sz="1150" dirty="0">
                <a:solidFill>
                  <a:srgbClr val="FFFFFF"/>
                </a:solidFill>
                <a:latin typeface="+mj-lt"/>
              </a:rPr>
              <a:t> NephcEurope </a:t>
            </a:r>
            <a:r>
              <a:rPr lang="nl-NL" sz="1150" dirty="0">
                <a:solidFill>
                  <a:srgbClr val="FF0000"/>
                </a:solidFill>
                <a:latin typeface="+mj-lt"/>
              </a:rPr>
              <a:t>•</a:t>
            </a:r>
            <a:r>
              <a:rPr lang="nl-NL" sz="1150" dirty="0">
                <a:solidFill>
                  <a:srgbClr val="FFFFFF"/>
                </a:solidFill>
                <a:latin typeface="+mj-lt"/>
              </a:rPr>
              <a:t> Bijniervereniging NVACP </a:t>
            </a:r>
            <a:r>
              <a:rPr lang="nl-NL" sz="1150" dirty="0">
                <a:solidFill>
                  <a:srgbClr val="FF0000"/>
                </a:solidFill>
                <a:latin typeface="+mj-lt"/>
              </a:rPr>
              <a:t>•</a:t>
            </a:r>
            <a:r>
              <a:rPr lang="nl-NL" sz="1150" dirty="0">
                <a:solidFill>
                  <a:srgbClr val="FFFFFF"/>
                </a:solidFill>
                <a:latin typeface="+mj-lt"/>
              </a:rPr>
              <a:t> Neurofibromatose Vereniging Nederland (NFVN) </a:t>
            </a:r>
            <a:r>
              <a:rPr lang="nl-NL" sz="1150" dirty="0">
                <a:solidFill>
                  <a:srgbClr val="FF0000"/>
                </a:solidFill>
                <a:latin typeface="+mj-lt"/>
              </a:rPr>
              <a:t>•</a:t>
            </a:r>
            <a:r>
              <a:rPr lang="nl-NL" sz="1150" dirty="0">
                <a:solidFill>
                  <a:srgbClr val="FFFFFF"/>
                </a:solidFill>
                <a:latin typeface="+mj-lt"/>
              </a:rPr>
              <a:t> NINA Foundation </a:t>
            </a:r>
            <a:r>
              <a:rPr lang="nl-NL" sz="1150" dirty="0">
                <a:solidFill>
                  <a:srgbClr val="FF0000"/>
                </a:solidFill>
                <a:latin typeface="+mj-lt"/>
              </a:rPr>
              <a:t>•</a:t>
            </a:r>
            <a:r>
              <a:rPr lang="nl-NL" sz="1150" dirty="0">
                <a:solidFill>
                  <a:srgbClr val="FFFFFF"/>
                </a:solidFill>
                <a:latin typeface="+mj-lt"/>
              </a:rPr>
              <a:t> OSCAR Nederland </a:t>
            </a:r>
            <a:r>
              <a:rPr lang="nl-NL" sz="1150" dirty="0">
                <a:solidFill>
                  <a:srgbClr val="FF0000"/>
                </a:solidFill>
                <a:latin typeface="+mj-lt"/>
              </a:rPr>
              <a:t>•</a:t>
            </a:r>
            <a:r>
              <a:rPr lang="nl-NL" sz="1150" dirty="0">
                <a:solidFill>
                  <a:srgbClr val="FFFFFF"/>
                </a:solidFill>
                <a:latin typeface="+mj-lt"/>
              </a:rPr>
              <a:t> Parkinson Vereniging </a:t>
            </a:r>
            <a:r>
              <a:rPr lang="nl-NL" sz="1150" dirty="0">
                <a:solidFill>
                  <a:srgbClr val="FF0000"/>
                </a:solidFill>
                <a:latin typeface="+mj-lt"/>
              </a:rPr>
              <a:t>• </a:t>
            </a:r>
            <a:r>
              <a:rPr lang="nl-NL" sz="1150" dirty="0">
                <a:solidFill>
                  <a:srgbClr val="FFFFFF"/>
                </a:solidFill>
                <a:latin typeface="+mj-lt"/>
              </a:rPr>
              <a:t>Patiëntenvereniging MED SED </a:t>
            </a:r>
            <a:r>
              <a:rPr lang="nl-NL" sz="1150" dirty="0">
                <a:solidFill>
                  <a:srgbClr val="FF0000"/>
                </a:solidFill>
                <a:latin typeface="+mj-lt"/>
              </a:rPr>
              <a:t>• </a:t>
            </a:r>
            <a:r>
              <a:rPr lang="nl-NL" sz="1150" dirty="0">
                <a:solidFill>
                  <a:srgbClr val="FFFFFF"/>
                </a:solidFill>
                <a:latin typeface="+mj-lt"/>
              </a:rPr>
              <a:t>Prader-Willi</a:t>
            </a:r>
            <a:r>
              <a:rPr lang="nl-NL" sz="1150" baseline="0" dirty="0">
                <a:solidFill>
                  <a:srgbClr val="FFFFFF"/>
                </a:solidFill>
                <a:latin typeface="+mj-lt"/>
              </a:rPr>
              <a:t> Fonds </a:t>
            </a:r>
            <a:r>
              <a:rPr lang="nl-NL" sz="1150" dirty="0">
                <a:solidFill>
                  <a:srgbClr val="FF0000"/>
                </a:solidFill>
              </a:rPr>
              <a:t> </a:t>
            </a:r>
            <a:r>
              <a:rPr lang="nl-NL" sz="1150" dirty="0">
                <a:solidFill>
                  <a:srgbClr val="FFFFFF"/>
                </a:solidFill>
                <a:latin typeface="+mj-lt"/>
              </a:rPr>
              <a:t>Stichting Patiëntenorganisatie Prader-Willi Syndroom Nederland (Stichting PWS) </a:t>
            </a:r>
            <a:r>
              <a:rPr lang="nl-NL" sz="1150" dirty="0">
                <a:solidFill>
                  <a:srgbClr val="FF0000"/>
                </a:solidFill>
                <a:latin typeface="+mj-lt"/>
              </a:rPr>
              <a:t>•</a:t>
            </a:r>
            <a:r>
              <a:rPr lang="nl-NL" sz="1150" dirty="0">
                <a:solidFill>
                  <a:srgbClr val="FFFFFF"/>
                </a:solidFill>
                <a:latin typeface="+mj-lt"/>
              </a:rPr>
              <a:t>  SGA Platform </a:t>
            </a:r>
            <a:r>
              <a:rPr lang="nl-NL" sz="1150" dirty="0">
                <a:solidFill>
                  <a:srgbClr val="FF0000"/>
                </a:solidFill>
                <a:latin typeface="+mj-lt"/>
              </a:rPr>
              <a:t>•</a:t>
            </a:r>
            <a:r>
              <a:rPr lang="nl-NL" sz="1150" dirty="0">
                <a:solidFill>
                  <a:srgbClr val="FFFFFF"/>
                </a:solidFill>
                <a:latin typeface="+mj-lt"/>
              </a:rPr>
              <a:t> Stichting De Ontbrekende Schakel (DOS) </a:t>
            </a:r>
            <a:r>
              <a:rPr lang="nl-NL" sz="1150" dirty="0">
                <a:solidFill>
                  <a:srgbClr val="FF0000"/>
                </a:solidFill>
                <a:latin typeface="+mj-lt"/>
              </a:rPr>
              <a:t>•</a:t>
            </a:r>
            <a:r>
              <a:rPr lang="nl-NL" sz="1150" dirty="0">
                <a:solidFill>
                  <a:srgbClr val="FFFFFF"/>
                </a:solidFill>
                <a:latin typeface="+mj-lt"/>
              </a:rPr>
              <a:t> Stichting Diagnose Kanker (SDK) </a:t>
            </a:r>
            <a:r>
              <a:rPr lang="nl-NL" sz="1150" dirty="0">
                <a:solidFill>
                  <a:srgbClr val="FF0000"/>
                </a:solidFill>
                <a:latin typeface="+mj-lt"/>
              </a:rPr>
              <a:t>•</a:t>
            </a:r>
            <a:r>
              <a:rPr lang="nl-NL" sz="1150" dirty="0">
                <a:solidFill>
                  <a:srgbClr val="FFFFFF"/>
                </a:solidFill>
                <a:latin typeface="+mj-lt"/>
              </a:rPr>
              <a:t> Stichting Downsyndroom (SDS) Stichting Marshall-Smith Syndrome Research Foundation (MSS) </a:t>
            </a:r>
            <a:r>
              <a:rPr lang="nl-NL" sz="1150" dirty="0">
                <a:solidFill>
                  <a:srgbClr val="FF0000"/>
                </a:solidFill>
                <a:latin typeface="+mj-lt"/>
              </a:rPr>
              <a:t>•</a:t>
            </a:r>
            <a:r>
              <a:rPr lang="nl-NL" sz="1150" dirty="0">
                <a:solidFill>
                  <a:srgbClr val="FFFFFF"/>
                </a:solidFill>
                <a:latin typeface="+mj-lt"/>
              </a:rPr>
              <a:t> Stichting MRK-vrouwen (Mayer-Rokitansky-Kuster syndroom)</a:t>
            </a:r>
            <a:r>
              <a:rPr lang="nl-NL" sz="1150" dirty="0">
                <a:solidFill>
                  <a:srgbClr val="FF0000"/>
                </a:solidFill>
                <a:latin typeface="+mj-lt"/>
              </a:rPr>
              <a:t>•</a:t>
            </a:r>
            <a:r>
              <a:rPr lang="nl-NL" sz="1150" dirty="0">
                <a:solidFill>
                  <a:srgbClr val="FFFFFF"/>
                </a:solidFill>
                <a:latin typeface="+mj-lt"/>
              </a:rPr>
              <a:t> Nierpatiënten Vereniging Nederland </a:t>
            </a:r>
            <a:r>
              <a:rPr lang="nl-NL" sz="1150" dirty="0">
                <a:solidFill>
                  <a:srgbClr val="FF0000"/>
                </a:solidFill>
                <a:latin typeface="+mj-lt"/>
              </a:rPr>
              <a:t>• </a:t>
            </a:r>
            <a:r>
              <a:rPr lang="nl-NL" sz="1150" dirty="0">
                <a:solidFill>
                  <a:srgbClr val="FFFFFF"/>
                </a:solidFill>
                <a:latin typeface="+mj-lt"/>
              </a:rPr>
              <a:t>Stichting Noonan Syndroom </a:t>
            </a:r>
            <a:r>
              <a:rPr lang="nl-NL" sz="1150" dirty="0">
                <a:solidFill>
                  <a:srgbClr val="FF0000"/>
                </a:solidFill>
                <a:latin typeface="+mj-lt"/>
              </a:rPr>
              <a:t>•</a:t>
            </a:r>
            <a:r>
              <a:rPr lang="nl-NL" sz="1150" dirty="0">
                <a:solidFill>
                  <a:srgbClr val="FFFFFF"/>
                </a:solidFill>
                <a:latin typeface="+mj-lt"/>
              </a:rPr>
              <a:t> Stichting Primaire Ciliaire Dyskinesia Belangengroep (PCD) </a:t>
            </a:r>
            <a:r>
              <a:rPr lang="nl-NL" sz="1150" dirty="0">
                <a:solidFill>
                  <a:srgbClr val="FF0000"/>
                </a:solidFill>
                <a:latin typeface="+mj-lt"/>
              </a:rPr>
              <a:t>•</a:t>
            </a:r>
            <a:r>
              <a:rPr lang="nl-NL" sz="1150" dirty="0">
                <a:solidFill>
                  <a:srgbClr val="FFFFFF"/>
                </a:solidFill>
                <a:latin typeface="+mj-lt"/>
              </a:rPr>
              <a:t> Stichting Pulmonale Hypertensie Associatie Nederland (PHA NL) </a:t>
            </a:r>
            <a:r>
              <a:rPr lang="nl-NL" sz="1150" dirty="0">
                <a:solidFill>
                  <a:srgbClr val="FF0000"/>
                </a:solidFill>
                <a:latin typeface="+mj-lt"/>
              </a:rPr>
              <a:t>•</a:t>
            </a:r>
            <a:r>
              <a:rPr lang="nl-NL" sz="1150" dirty="0">
                <a:solidFill>
                  <a:srgbClr val="FFFFFF"/>
                </a:solidFill>
                <a:latin typeface="+mj-lt"/>
              </a:rPr>
              <a:t> Nederlandse Vereniging van Patiënten met Sternocostoclaviculaire Hyperostosis (SCCH) </a:t>
            </a:r>
            <a:r>
              <a:rPr lang="nl-NL" sz="1150" dirty="0">
                <a:solidFill>
                  <a:srgbClr val="FF0000"/>
                </a:solidFill>
                <a:latin typeface="+mj-lt"/>
              </a:rPr>
              <a:t>• </a:t>
            </a:r>
            <a:r>
              <a:rPr lang="nl-NL" sz="1150" dirty="0">
                <a:solidFill>
                  <a:srgbClr val="FFFFFF"/>
                </a:solidFill>
                <a:latin typeface="+mj-lt"/>
              </a:rPr>
              <a:t>Stichting Rubinstein Taybi Syndroom (RTS) </a:t>
            </a:r>
            <a:r>
              <a:rPr lang="nl-NL" sz="1150" dirty="0">
                <a:solidFill>
                  <a:srgbClr val="FF0000"/>
                </a:solidFill>
                <a:latin typeface="+mj-lt"/>
              </a:rPr>
              <a:t>•</a:t>
            </a:r>
            <a:r>
              <a:rPr lang="nl-NL" sz="1150" dirty="0">
                <a:solidFill>
                  <a:srgbClr val="FFFFFF"/>
                </a:solidFill>
                <a:latin typeface="+mj-lt"/>
              </a:rPr>
              <a:t> Stichting Lynch Polyposis</a:t>
            </a:r>
            <a:r>
              <a:rPr lang="nl-NL" sz="1150" baseline="0" dirty="0">
                <a:solidFill>
                  <a:srgbClr val="FFFFFF"/>
                </a:solidFill>
                <a:latin typeface="+mj-lt"/>
              </a:rPr>
              <a:t> </a:t>
            </a:r>
            <a:r>
              <a:rPr lang="nl-NL" sz="1150" dirty="0">
                <a:solidFill>
                  <a:srgbClr val="FF0000"/>
                </a:solidFill>
                <a:latin typeface="+mj-lt"/>
              </a:rPr>
              <a:t>• </a:t>
            </a:r>
            <a:r>
              <a:rPr lang="nl-NL" sz="1150" dirty="0">
                <a:solidFill>
                  <a:srgbClr val="FFFFFF"/>
                </a:solidFill>
                <a:latin typeface="+mj-lt"/>
              </a:rPr>
              <a:t>Stichting Tubereuze Sclerosis Nederland (TSC) </a:t>
            </a:r>
            <a:r>
              <a:rPr lang="nl-NL" sz="1150" dirty="0">
                <a:solidFill>
                  <a:srgbClr val="FF0000"/>
                </a:solidFill>
                <a:latin typeface="+mj-lt"/>
              </a:rPr>
              <a:t>•</a:t>
            </a:r>
            <a:r>
              <a:rPr lang="nl-NL" sz="1150" dirty="0">
                <a:solidFill>
                  <a:srgbClr val="FFFFFF"/>
                </a:solidFill>
                <a:latin typeface="+mj-lt"/>
              </a:rPr>
              <a:t> Syringomyelie Patiënten Vereniging (SPV) </a:t>
            </a:r>
            <a:r>
              <a:rPr lang="nl-NL" sz="1150" dirty="0">
                <a:solidFill>
                  <a:srgbClr val="FF0000"/>
                </a:solidFill>
                <a:latin typeface="+mj-lt"/>
              </a:rPr>
              <a:t>•</a:t>
            </a:r>
            <a:r>
              <a:rPr lang="nl-NL" sz="1150" dirty="0">
                <a:solidFill>
                  <a:srgbClr val="FFFFFF"/>
                </a:solidFill>
                <a:latin typeface="+mj-lt"/>
              </a:rPr>
              <a:t> Stichting voor Afweerstoornissen (SAS) </a:t>
            </a:r>
            <a:r>
              <a:rPr lang="nl-NL" sz="1150" dirty="0">
                <a:solidFill>
                  <a:srgbClr val="FF0000"/>
                </a:solidFill>
                <a:latin typeface="+mj-lt"/>
              </a:rPr>
              <a:t>•</a:t>
            </a:r>
            <a:r>
              <a:rPr lang="nl-NL" sz="1150" dirty="0">
                <a:solidFill>
                  <a:srgbClr val="FFFFFF"/>
                </a:solidFill>
                <a:latin typeface="+mj-lt"/>
              </a:rPr>
              <a:t> Vasculitis Stichting </a:t>
            </a:r>
            <a:r>
              <a:rPr lang="nl-NL" sz="1150" dirty="0">
                <a:solidFill>
                  <a:srgbClr val="FF0000"/>
                </a:solidFill>
                <a:latin typeface="+mj-lt"/>
              </a:rPr>
              <a:t>•</a:t>
            </a:r>
            <a:r>
              <a:rPr lang="nl-NL" sz="1150" dirty="0">
                <a:solidFill>
                  <a:srgbClr val="FFFFFF"/>
                </a:solidFill>
                <a:latin typeface="+mj-lt"/>
              </a:rPr>
              <a:t> Vereniging Anusatresie (VA) </a:t>
            </a:r>
            <a:r>
              <a:rPr lang="nl-NL" sz="1150" dirty="0">
                <a:solidFill>
                  <a:srgbClr val="FF0000"/>
                </a:solidFill>
                <a:latin typeface="+mj-lt"/>
              </a:rPr>
              <a:t>•</a:t>
            </a:r>
            <a:r>
              <a:rPr lang="nl-NL" sz="1150" baseline="0" dirty="0">
                <a:solidFill>
                  <a:srgbClr val="FFFFFF"/>
                </a:solidFill>
                <a:latin typeface="+mj-lt"/>
              </a:rPr>
              <a:t> </a:t>
            </a:r>
            <a:r>
              <a:rPr lang="nl-NL" sz="1150" dirty="0">
                <a:solidFill>
                  <a:srgbClr val="FFFFFF"/>
                </a:solidFill>
                <a:latin typeface="+mj-lt"/>
              </a:rPr>
              <a:t>Vereniging Oog in Oog </a:t>
            </a:r>
            <a:r>
              <a:rPr lang="nl-NL" sz="1150" dirty="0">
                <a:solidFill>
                  <a:srgbClr val="FF0000"/>
                </a:solidFill>
                <a:latin typeface="+mj-lt"/>
              </a:rPr>
              <a:t>•</a:t>
            </a:r>
            <a:r>
              <a:rPr lang="nl-NL" sz="1150" dirty="0">
                <a:solidFill>
                  <a:srgbClr val="FFFFFF"/>
                </a:solidFill>
                <a:latin typeface="+mj-lt"/>
              </a:rPr>
              <a:t> Vereniging Osteogenesis Imperfecta (VOI) </a:t>
            </a:r>
            <a:r>
              <a:rPr lang="nl-NL" sz="1150" dirty="0">
                <a:solidFill>
                  <a:srgbClr val="FF0000"/>
                </a:solidFill>
                <a:latin typeface="+mj-lt"/>
              </a:rPr>
              <a:t>•</a:t>
            </a:r>
            <a:r>
              <a:rPr lang="nl-NL" sz="1150" dirty="0">
                <a:solidFill>
                  <a:srgbClr val="FFFFFF"/>
                </a:solidFill>
                <a:latin typeface="+mj-lt"/>
              </a:rPr>
              <a:t> Spierziekten Nederland </a:t>
            </a:r>
            <a:r>
              <a:rPr lang="nl-NL" sz="1150" dirty="0">
                <a:solidFill>
                  <a:srgbClr val="FF0000"/>
                </a:solidFill>
                <a:latin typeface="+mj-lt"/>
              </a:rPr>
              <a:t>•</a:t>
            </a:r>
            <a:r>
              <a:rPr lang="nl-NL" sz="1150" dirty="0">
                <a:solidFill>
                  <a:srgbClr val="FFFFFF"/>
                </a:solidFill>
                <a:latin typeface="+mj-lt"/>
              </a:rPr>
              <a:t> Vereniging van Allergie Patiënten (VAP) </a:t>
            </a:r>
            <a:r>
              <a:rPr lang="nl-NL" sz="1150" dirty="0">
                <a:solidFill>
                  <a:srgbClr val="FF0000"/>
                </a:solidFill>
                <a:latin typeface="+mj-lt"/>
              </a:rPr>
              <a:t>•</a:t>
            </a:r>
            <a:r>
              <a:rPr lang="nl-NL" sz="1150" dirty="0">
                <a:solidFill>
                  <a:srgbClr val="FFFFFF"/>
                </a:solidFill>
                <a:latin typeface="+mj-lt"/>
              </a:rPr>
              <a:t> Vereniging van Ehlers-Danlos Patiënten (VED) </a:t>
            </a:r>
            <a:r>
              <a:rPr lang="nl-NL" sz="1150" dirty="0">
                <a:solidFill>
                  <a:srgbClr val="FF0000"/>
                </a:solidFill>
                <a:latin typeface="+mj-lt"/>
              </a:rPr>
              <a:t>•</a:t>
            </a:r>
            <a:r>
              <a:rPr lang="nl-NL" sz="1150" dirty="0">
                <a:solidFill>
                  <a:srgbClr val="FFFFFF"/>
                </a:solidFill>
                <a:latin typeface="+mj-lt"/>
              </a:rPr>
              <a:t> Vereniging van Huntington </a:t>
            </a:r>
            <a:r>
              <a:rPr lang="nl-NL" sz="1150" dirty="0">
                <a:solidFill>
                  <a:srgbClr val="FF0000"/>
                </a:solidFill>
                <a:latin typeface="+mj-lt"/>
              </a:rPr>
              <a:t>•</a:t>
            </a:r>
            <a:r>
              <a:rPr lang="nl-NL" sz="1150" dirty="0">
                <a:solidFill>
                  <a:srgbClr val="FFFFFF"/>
                </a:solidFill>
                <a:latin typeface="+mj-lt"/>
              </a:rPr>
              <a:t> Vereniging van Patiënten met Erythropoëtische Protoporphyrie (EPP) </a:t>
            </a:r>
            <a:r>
              <a:rPr lang="nl-NL" sz="1150" dirty="0">
                <a:solidFill>
                  <a:srgbClr val="FF0000"/>
                </a:solidFill>
                <a:latin typeface="+mj-lt"/>
              </a:rPr>
              <a:t>•</a:t>
            </a:r>
            <a:r>
              <a:rPr lang="nl-NL" sz="1150" dirty="0">
                <a:solidFill>
                  <a:srgbClr val="FFFFFF"/>
                </a:solidFill>
                <a:latin typeface="+mj-lt"/>
              </a:rPr>
              <a:t> Vereniging voor mensen met het 'Van Lohuizen syndroom' (CMTC) </a:t>
            </a:r>
            <a:r>
              <a:rPr lang="nl-NL" sz="1150" dirty="0">
                <a:solidFill>
                  <a:srgbClr val="FF0000"/>
                </a:solidFill>
                <a:latin typeface="+mj-lt"/>
              </a:rPr>
              <a:t>•</a:t>
            </a:r>
            <a:r>
              <a:rPr lang="nl-NL" sz="1150" dirty="0">
                <a:solidFill>
                  <a:srgbClr val="FFFFFF"/>
                </a:solidFill>
                <a:latin typeface="+mj-lt"/>
              </a:rPr>
              <a:t> Vereniging voor Ouderen en Kinderen met een Slokdarmafsluiting (VOKS) </a:t>
            </a:r>
            <a:r>
              <a:rPr lang="nl-NL" sz="1150" dirty="0">
                <a:solidFill>
                  <a:srgbClr val="FF0000"/>
                </a:solidFill>
                <a:latin typeface="+mj-lt"/>
              </a:rPr>
              <a:t>•</a:t>
            </a:r>
            <a:r>
              <a:rPr lang="nl-NL" sz="1150" dirty="0">
                <a:solidFill>
                  <a:srgbClr val="FFFFFF"/>
                </a:solidFill>
                <a:latin typeface="+mj-lt"/>
              </a:rPr>
              <a:t> Vereniging Ziekte van Hirschsprung </a:t>
            </a:r>
            <a:r>
              <a:rPr lang="nl-NL" sz="1150" dirty="0">
                <a:solidFill>
                  <a:srgbClr val="FF0000"/>
                </a:solidFill>
                <a:latin typeface="+mj-lt"/>
              </a:rPr>
              <a:t>•</a:t>
            </a:r>
            <a:r>
              <a:rPr lang="nl-NL" sz="1150" dirty="0">
                <a:solidFill>
                  <a:srgbClr val="FFFFFF"/>
                </a:solidFill>
                <a:latin typeface="+mj-lt"/>
              </a:rPr>
              <a:t> Volwassenen, Kinderen en Stofwisselingsziekten (VKS)</a:t>
            </a:r>
          </a:p>
        </p:txBody>
      </p:sp>
    </p:spTree>
    <p:extLst>
      <p:ext uri="{BB962C8B-B14F-4D97-AF65-F5344CB8AC3E}">
        <p14:creationId xmlns:p14="http://schemas.microsoft.com/office/powerpoint/2010/main" val="28117819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nl-NL" altLang="nl-NL" noProof="0" dirty="0">
                <a:solidFill>
                  <a:srgbClr val="FFC000"/>
                </a:solidFill>
              </a:rPr>
              <a:t>Zeldzame aandoeningen</a:t>
            </a:r>
          </a:p>
        </p:txBody>
      </p:sp>
      <p:sp>
        <p:nvSpPr>
          <p:cNvPr id="104451" name="Rectangle 3"/>
          <p:cNvSpPr>
            <a:spLocks noGrp="1" noChangeArrowheads="1"/>
          </p:cNvSpPr>
          <p:nvPr>
            <p:ph type="body" sz="half" idx="1"/>
          </p:nvPr>
        </p:nvSpPr>
        <p:spPr>
          <a:xfrm>
            <a:off x="504825" y="980728"/>
            <a:ext cx="8305800" cy="5105400"/>
          </a:xfrm>
        </p:spPr>
        <p:txBody>
          <a:bodyPr/>
          <a:lstStyle/>
          <a:p>
            <a:pPr>
              <a:lnSpc>
                <a:spcPct val="150000"/>
              </a:lnSpc>
              <a:spcBef>
                <a:spcPct val="0"/>
              </a:spcBef>
            </a:pPr>
            <a:r>
              <a:rPr lang="nl-NL" altLang="nl-NL" sz="1600" noProof="0" dirty="0"/>
              <a:t>Prevalentie: minder dan 1 op 2000</a:t>
            </a:r>
          </a:p>
          <a:p>
            <a:pPr>
              <a:lnSpc>
                <a:spcPct val="150000"/>
              </a:lnSpc>
              <a:spcBef>
                <a:spcPct val="0"/>
              </a:spcBef>
            </a:pPr>
            <a:r>
              <a:rPr lang="nl-NL" altLang="nl-NL" sz="1600" noProof="0" dirty="0"/>
              <a:t>Aantal zeldzame aandoeningen 7.000</a:t>
            </a:r>
          </a:p>
          <a:p>
            <a:pPr>
              <a:lnSpc>
                <a:spcPct val="150000"/>
              </a:lnSpc>
              <a:spcBef>
                <a:spcPct val="0"/>
              </a:spcBef>
            </a:pPr>
            <a:r>
              <a:rPr lang="nl-NL" altLang="nl-NL" sz="1600" noProof="0" dirty="0"/>
              <a:t>Aantal patiënten: Nederland: 1 miljoen, EU: 30 miljoen</a:t>
            </a:r>
          </a:p>
          <a:p>
            <a:pPr>
              <a:lnSpc>
                <a:spcPct val="150000"/>
              </a:lnSpc>
              <a:spcBef>
                <a:spcPct val="0"/>
              </a:spcBef>
            </a:pPr>
            <a:r>
              <a:rPr lang="nl-NL" altLang="nl-NL" sz="1600" noProof="0" dirty="0"/>
              <a:t>80% genetisch en/of erfelijk</a:t>
            </a:r>
          </a:p>
          <a:p>
            <a:pPr>
              <a:lnSpc>
                <a:spcPct val="150000"/>
              </a:lnSpc>
              <a:spcBef>
                <a:spcPct val="0"/>
              </a:spcBef>
            </a:pPr>
            <a:r>
              <a:rPr lang="nl-NL" altLang="nl-NL" sz="1600" noProof="0" dirty="0"/>
              <a:t>75 % openbaart zich in de kindertijd</a:t>
            </a:r>
          </a:p>
          <a:p>
            <a:pPr>
              <a:lnSpc>
                <a:spcPct val="150000"/>
              </a:lnSpc>
              <a:spcBef>
                <a:spcPct val="0"/>
              </a:spcBef>
            </a:pPr>
            <a:r>
              <a:rPr lang="nl-NL" altLang="nl-NL" sz="1600" noProof="0" dirty="0"/>
              <a:t>20% zorgkosten</a:t>
            </a:r>
          </a:p>
          <a:p>
            <a:pPr>
              <a:lnSpc>
                <a:spcPct val="150000"/>
              </a:lnSpc>
              <a:spcBef>
                <a:spcPct val="0"/>
              </a:spcBef>
            </a:pPr>
            <a:r>
              <a:rPr lang="nl-NL" altLang="nl-NL" sz="1600" noProof="0" dirty="0"/>
              <a:t>10% sterfgevallen</a:t>
            </a:r>
          </a:p>
          <a:p>
            <a:pPr>
              <a:lnSpc>
                <a:spcPct val="150000"/>
              </a:lnSpc>
              <a:spcBef>
                <a:spcPct val="0"/>
              </a:spcBef>
            </a:pPr>
            <a:r>
              <a:rPr lang="nl-NL" altLang="nl-NL" sz="1600" noProof="0" dirty="0"/>
              <a:t>25% te late diagnose: tijd tot diagnose 5-30 jaar</a:t>
            </a:r>
          </a:p>
          <a:p>
            <a:pPr>
              <a:lnSpc>
                <a:spcPct val="150000"/>
              </a:lnSpc>
              <a:spcBef>
                <a:spcPct val="0"/>
              </a:spcBef>
            </a:pPr>
            <a:r>
              <a:rPr lang="nl-NL" altLang="nl-NL" sz="1600" noProof="0" dirty="0"/>
              <a:t>Ontoereikende zorg vanwege: onbekendheid; ontoereikende diagnostiek, geen / dure therapie, ontbrekende kwaliteitstandaarden, onvoldoende volume / netwerken, onvoldoende coördinatie </a:t>
            </a:r>
          </a:p>
          <a:p>
            <a:pPr marL="0" indent="0">
              <a:lnSpc>
                <a:spcPct val="150000"/>
              </a:lnSpc>
              <a:spcBef>
                <a:spcPct val="0"/>
              </a:spcBef>
              <a:buNone/>
            </a:pPr>
            <a:endParaRPr lang="nl-NL" altLang="nl-NL" sz="2000" noProof="0" dirty="0"/>
          </a:p>
          <a:p>
            <a:pPr lvl="1">
              <a:buFontTx/>
              <a:buNone/>
            </a:pPr>
            <a:endParaRPr lang="nl-NL" altLang="nl-NL" sz="2000" noProof="0" dirty="0"/>
          </a:p>
          <a:p>
            <a:pPr lvl="1"/>
            <a:endParaRPr lang="nl-NL" altLang="nl-NL" sz="2000" noProof="0" dirty="0"/>
          </a:p>
          <a:p>
            <a:endParaRPr lang="nl-NL" altLang="nl-NL" sz="2000" noProof="0" dirty="0"/>
          </a:p>
        </p:txBody>
      </p:sp>
      <p:pic>
        <p:nvPicPr>
          <p:cNvPr id="5" name="Picture 4" descr="ZeldzameAfwijk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6660232" y="4909190"/>
            <a:ext cx="2173313" cy="1621214"/>
          </a:xfrm>
          <a:prstGeom prst="rect">
            <a:avLst/>
          </a:prstGeom>
        </p:spPr>
      </p:pic>
      <p:pic>
        <p:nvPicPr>
          <p:cNvPr id="7" name="Afbeelding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6216" y="781470"/>
            <a:ext cx="2173841" cy="2163489"/>
          </a:xfrm>
          <a:prstGeom prst="rect">
            <a:avLst/>
          </a:prstGeom>
        </p:spPr>
      </p:pic>
    </p:spTree>
    <p:extLst>
      <p:ext uri="{BB962C8B-B14F-4D97-AF65-F5344CB8AC3E}">
        <p14:creationId xmlns:p14="http://schemas.microsoft.com/office/powerpoint/2010/main" val="23828403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noProof="0" dirty="0">
                <a:solidFill>
                  <a:srgbClr val="FFC000"/>
                </a:solidFill>
              </a:rPr>
              <a:t>VSOP: organisatie en werkterreinen  </a:t>
            </a:r>
          </a:p>
        </p:txBody>
      </p:sp>
      <p:sp>
        <p:nvSpPr>
          <p:cNvPr id="3" name="Tekstvak 2"/>
          <p:cNvSpPr txBox="1"/>
          <p:nvPr/>
        </p:nvSpPr>
        <p:spPr>
          <a:xfrm>
            <a:off x="554852" y="762000"/>
            <a:ext cx="7617548" cy="5770811"/>
          </a:xfrm>
          <a:prstGeom prst="rect">
            <a:avLst/>
          </a:prstGeom>
          <a:noFill/>
          <a:ln w="12700">
            <a:solidFill>
              <a:srgbClr val="FFC000"/>
            </a:solidFill>
          </a:ln>
        </p:spPr>
        <p:txBody>
          <a:bodyPr wrap="square" rtlCol="0">
            <a:spAutoFit/>
          </a:bodyPr>
          <a:lstStyle/>
          <a:p>
            <a:pPr>
              <a:lnSpc>
                <a:spcPct val="150000"/>
              </a:lnSpc>
            </a:pPr>
            <a:r>
              <a:rPr lang="en-GB" sz="1800" dirty="0">
                <a:solidFill>
                  <a:schemeClr val="bg1"/>
                </a:solidFill>
              </a:rPr>
              <a:t>1979: VSOP</a:t>
            </a:r>
          </a:p>
          <a:p>
            <a:pPr>
              <a:lnSpc>
                <a:spcPct val="150000"/>
              </a:lnSpc>
            </a:pPr>
            <a:r>
              <a:rPr lang="en-GB" sz="1800" dirty="0">
                <a:solidFill>
                  <a:schemeClr val="bg1"/>
                </a:solidFill>
              </a:rPr>
              <a:t>2000: Erfocentrum</a:t>
            </a:r>
          </a:p>
          <a:p>
            <a:pPr>
              <a:lnSpc>
                <a:spcPct val="150000"/>
              </a:lnSpc>
            </a:pPr>
            <a:r>
              <a:rPr lang="en-GB" sz="1800" dirty="0">
                <a:solidFill>
                  <a:schemeClr val="bg1"/>
                </a:solidFill>
              </a:rPr>
              <a:t>25 medewerkers</a:t>
            </a:r>
          </a:p>
          <a:p>
            <a:pPr>
              <a:lnSpc>
                <a:spcPct val="150000"/>
              </a:lnSpc>
            </a:pPr>
            <a:r>
              <a:rPr lang="en-GB" sz="1800" dirty="0">
                <a:solidFill>
                  <a:schemeClr val="bg1"/>
                </a:solidFill>
              </a:rPr>
              <a:t>Nationale &amp; Europese projecten</a:t>
            </a:r>
          </a:p>
          <a:p>
            <a:pPr>
              <a:lnSpc>
                <a:spcPct val="150000"/>
              </a:lnSpc>
              <a:buFont typeface="Wingdings" panose="05000000000000000000" pitchFamily="2" charset="2"/>
              <a:buChar char="Ø"/>
            </a:pPr>
            <a:endParaRPr lang="en-GB" sz="1800" dirty="0">
              <a:solidFill>
                <a:schemeClr val="bg1"/>
              </a:solidFill>
            </a:endParaRPr>
          </a:p>
          <a:p>
            <a:pPr marL="179388" lvl="1" indent="-179388">
              <a:lnSpc>
                <a:spcPct val="150000"/>
              </a:lnSpc>
              <a:buFont typeface="Wingdings" panose="05000000000000000000" pitchFamily="2" charset="2"/>
              <a:buChar char="Ø"/>
            </a:pPr>
            <a:r>
              <a:rPr lang="nl-NL" sz="1800" dirty="0">
                <a:solidFill>
                  <a:schemeClr val="bg1"/>
                </a:solidFill>
              </a:rPr>
              <a:t>Belangenbehartiging en beleidsbeïnvloeding</a:t>
            </a:r>
          </a:p>
          <a:p>
            <a:pPr marL="179388" lvl="1" indent="-179388">
              <a:lnSpc>
                <a:spcPct val="150000"/>
              </a:lnSpc>
              <a:buFont typeface="Wingdings" panose="05000000000000000000" pitchFamily="2" charset="2"/>
              <a:buChar char="Ø"/>
            </a:pPr>
            <a:r>
              <a:rPr lang="nl-NL" sz="1800" dirty="0">
                <a:solidFill>
                  <a:schemeClr val="bg1"/>
                </a:solidFill>
              </a:rPr>
              <a:t>Awareness in samenleving en zorg</a:t>
            </a:r>
          </a:p>
          <a:p>
            <a:pPr marL="179388" lvl="1" indent="-179388">
              <a:lnSpc>
                <a:spcPct val="150000"/>
              </a:lnSpc>
              <a:buFont typeface="Wingdings" panose="05000000000000000000" pitchFamily="2" charset="2"/>
              <a:buChar char="Ø"/>
            </a:pPr>
            <a:r>
              <a:rPr lang="nl-NL" sz="1800" dirty="0">
                <a:solidFill>
                  <a:schemeClr val="bg1"/>
                </a:solidFill>
              </a:rPr>
              <a:t>Zwangerschap en erfelijkheid</a:t>
            </a:r>
          </a:p>
          <a:p>
            <a:pPr marL="179388" lvl="1" indent="-179388">
              <a:lnSpc>
                <a:spcPct val="150000"/>
              </a:lnSpc>
              <a:buFont typeface="Wingdings" panose="05000000000000000000" pitchFamily="2" charset="2"/>
              <a:buChar char="Ø"/>
            </a:pPr>
            <a:r>
              <a:rPr lang="nl-NL" sz="1800" dirty="0">
                <a:solidFill>
                  <a:schemeClr val="bg1"/>
                </a:solidFill>
              </a:rPr>
              <a:t>Tijdige en juiste diagnostiek</a:t>
            </a:r>
          </a:p>
          <a:p>
            <a:pPr marL="179388" lvl="1" indent="-179388">
              <a:lnSpc>
                <a:spcPct val="150000"/>
              </a:lnSpc>
              <a:buFont typeface="Wingdings" panose="05000000000000000000" pitchFamily="2" charset="2"/>
              <a:buChar char="Ø"/>
            </a:pPr>
            <a:r>
              <a:rPr lang="nl-NL" sz="1800" dirty="0">
                <a:solidFill>
                  <a:schemeClr val="bg1"/>
                </a:solidFill>
              </a:rPr>
              <a:t>Kwaliteit van de zorg</a:t>
            </a:r>
          </a:p>
          <a:p>
            <a:pPr marL="179388" lvl="1" indent="-179388">
              <a:lnSpc>
                <a:spcPct val="150000"/>
              </a:lnSpc>
              <a:buFont typeface="Wingdings" panose="05000000000000000000" pitchFamily="2" charset="2"/>
              <a:buChar char="Ø"/>
            </a:pPr>
            <a:r>
              <a:rPr lang="nl-NL" sz="1800" dirty="0">
                <a:solidFill>
                  <a:schemeClr val="bg1"/>
                </a:solidFill>
              </a:rPr>
              <a:t>Organisatie van de zorg</a:t>
            </a:r>
          </a:p>
          <a:p>
            <a:pPr marL="179388" lvl="1" indent="-179388">
              <a:lnSpc>
                <a:spcPct val="150000"/>
              </a:lnSpc>
              <a:buFont typeface="Wingdings" panose="05000000000000000000" pitchFamily="2" charset="2"/>
              <a:buChar char="Ø"/>
            </a:pPr>
            <a:r>
              <a:rPr lang="nl-NL" sz="1800" dirty="0">
                <a:solidFill>
                  <a:schemeClr val="bg1"/>
                </a:solidFill>
              </a:rPr>
              <a:t>Onderzoek en therapieontwikkeling</a:t>
            </a:r>
          </a:p>
          <a:p>
            <a:pPr marL="179388" lvl="1" indent="-179388">
              <a:lnSpc>
                <a:spcPct val="150000"/>
              </a:lnSpc>
              <a:buFont typeface="Wingdings" panose="05000000000000000000" pitchFamily="2" charset="2"/>
              <a:buChar char="Ø"/>
            </a:pPr>
            <a:r>
              <a:rPr lang="nl-NL" sz="1800" dirty="0">
                <a:solidFill>
                  <a:schemeClr val="bg1"/>
                </a:solidFill>
              </a:rPr>
              <a:t>Medicijnbeleid</a:t>
            </a:r>
          </a:p>
          <a:p>
            <a:pPr marL="179388" indent="-179388"/>
            <a:endParaRPr lang="nl-NL" sz="1800" dirty="0"/>
          </a:p>
        </p:txBody>
      </p:sp>
      <p:pic>
        <p:nvPicPr>
          <p:cNvPr id="6" name="Afbeelding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3647405"/>
            <a:ext cx="1811766" cy="256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4" cstate="print"/>
          <a:srcRect l="35437" t="25650" r="34188" b="8651"/>
          <a:stretch>
            <a:fillRect/>
          </a:stretch>
        </p:blipFill>
        <p:spPr bwMode="auto">
          <a:xfrm>
            <a:off x="5722221" y="762000"/>
            <a:ext cx="1846195" cy="249640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49218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title"/>
          </p:nvPr>
        </p:nvSpPr>
        <p:spPr/>
        <p:txBody>
          <a:bodyPr/>
          <a:lstStyle/>
          <a:p>
            <a:r>
              <a:rPr lang="nl-NL" altLang="nl-NL" dirty="0">
                <a:solidFill>
                  <a:srgbClr val="FFC000"/>
                </a:solidFill>
              </a:rPr>
              <a:t>Kwaliteitsinstrumenten VSOP</a:t>
            </a:r>
          </a:p>
        </p:txBody>
      </p:sp>
      <p:sp>
        <p:nvSpPr>
          <p:cNvPr id="4099" name="Tijdelijke aanduiding voor inhoud 2"/>
          <p:cNvSpPr>
            <a:spLocks noGrp="1"/>
          </p:cNvSpPr>
          <p:nvPr>
            <p:ph sz="half" idx="1"/>
          </p:nvPr>
        </p:nvSpPr>
        <p:spPr>
          <a:xfrm>
            <a:off x="323528" y="1124744"/>
            <a:ext cx="4000500" cy="5105400"/>
          </a:xfrm>
        </p:spPr>
        <p:txBody>
          <a:bodyPr/>
          <a:lstStyle/>
          <a:p>
            <a:pPr>
              <a:buFont typeface="+mj-lt"/>
              <a:buAutoNum type="arabicPeriod"/>
            </a:pPr>
            <a:r>
              <a:rPr lang="nl-NL" altLang="nl-NL" sz="1200" dirty="0"/>
              <a:t>Erfelijke borst- en eierstokkanker (BRCA)</a:t>
            </a:r>
          </a:p>
          <a:p>
            <a:pPr>
              <a:buFont typeface="+mj-lt"/>
              <a:buAutoNum type="arabicPeriod"/>
            </a:pPr>
            <a:r>
              <a:rPr lang="nl-NL" altLang="nl-NL" sz="1200" dirty="0" err="1"/>
              <a:t>Heriditaire</a:t>
            </a:r>
            <a:r>
              <a:rPr lang="nl-NL" altLang="nl-NL" sz="1200" dirty="0"/>
              <a:t> Hemochromatose</a:t>
            </a:r>
          </a:p>
          <a:p>
            <a:pPr>
              <a:buFont typeface="+mj-lt"/>
              <a:buAutoNum type="arabicPeriod"/>
            </a:pPr>
            <a:r>
              <a:rPr lang="nl-NL" altLang="nl-NL" sz="1200" dirty="0"/>
              <a:t>Li-</a:t>
            </a:r>
            <a:r>
              <a:rPr lang="nl-NL" altLang="nl-NL" sz="1200" dirty="0" err="1"/>
              <a:t>Fraumeni</a:t>
            </a:r>
            <a:r>
              <a:rPr lang="nl-NL" altLang="nl-NL" sz="1200" dirty="0"/>
              <a:t> Syndroom</a:t>
            </a:r>
          </a:p>
          <a:p>
            <a:pPr>
              <a:buFont typeface="+mj-lt"/>
              <a:buAutoNum type="arabicPeriod"/>
            </a:pPr>
            <a:r>
              <a:rPr lang="nl-NL" altLang="nl-NL" sz="1200" dirty="0"/>
              <a:t>ADCA *</a:t>
            </a:r>
          </a:p>
          <a:p>
            <a:pPr>
              <a:buFont typeface="+mj-lt"/>
              <a:buAutoNum type="arabicPeriod"/>
            </a:pPr>
            <a:r>
              <a:rPr lang="en-US" altLang="nl-NL" sz="1200" dirty="0">
                <a:solidFill>
                  <a:schemeClr val="bg1"/>
                </a:solidFill>
              </a:rPr>
              <a:t>NF1 *</a:t>
            </a:r>
            <a:endParaRPr lang="nl-NL" altLang="nl-NL" sz="1200" dirty="0">
              <a:solidFill>
                <a:schemeClr val="bg1"/>
              </a:solidFill>
            </a:endParaRPr>
          </a:p>
          <a:p>
            <a:pPr>
              <a:buFont typeface="+mj-lt"/>
              <a:buAutoNum type="arabicPeriod"/>
            </a:pPr>
            <a:r>
              <a:rPr lang="nl-NL" altLang="nl-NL" sz="1200" dirty="0">
                <a:solidFill>
                  <a:schemeClr val="bg1"/>
                </a:solidFill>
              </a:rPr>
              <a:t>NF2 *</a:t>
            </a:r>
          </a:p>
          <a:p>
            <a:pPr>
              <a:buFont typeface="+mj-lt"/>
              <a:buAutoNum type="arabicPeriod"/>
            </a:pPr>
            <a:r>
              <a:rPr lang="nl-NL" altLang="nl-NL" sz="1200" dirty="0" err="1"/>
              <a:t>Myotone</a:t>
            </a:r>
            <a:r>
              <a:rPr lang="nl-NL" altLang="nl-NL" sz="1200" dirty="0"/>
              <a:t> Dystrofie </a:t>
            </a:r>
          </a:p>
          <a:p>
            <a:pPr>
              <a:buFont typeface="+mj-lt"/>
              <a:buAutoNum type="arabicPeriod"/>
            </a:pPr>
            <a:r>
              <a:rPr lang="nl-NL" altLang="nl-NL" sz="1200" dirty="0"/>
              <a:t>Ziekte van </a:t>
            </a:r>
            <a:r>
              <a:rPr lang="nl-NL" altLang="nl-NL" sz="1200" dirty="0" err="1"/>
              <a:t>Hirschsprung</a:t>
            </a:r>
            <a:endParaRPr lang="nl-NL" altLang="nl-NL" sz="1200" dirty="0"/>
          </a:p>
          <a:p>
            <a:pPr>
              <a:buFont typeface="+mj-lt"/>
              <a:buAutoNum type="arabicPeriod"/>
            </a:pPr>
            <a:r>
              <a:rPr lang="nl-NL" altLang="nl-NL" sz="1200" dirty="0"/>
              <a:t>Nefrotisch Syndroom *</a:t>
            </a:r>
          </a:p>
          <a:p>
            <a:pPr>
              <a:buFont typeface="+mj-lt"/>
              <a:buAutoNum type="arabicPeriod"/>
            </a:pPr>
            <a:r>
              <a:rPr lang="nl-NL" altLang="nl-NL" sz="1200" dirty="0"/>
              <a:t>Marshall Smith Syndroom *</a:t>
            </a:r>
          </a:p>
          <a:p>
            <a:pPr>
              <a:buFont typeface="+mj-lt"/>
              <a:buAutoNum type="arabicPeriod"/>
              <a:defRPr/>
            </a:pPr>
            <a:r>
              <a:rPr lang="nl-NL" altLang="nl-NL" sz="1200" dirty="0"/>
              <a:t>Dwarslaesie </a:t>
            </a:r>
          </a:p>
          <a:p>
            <a:pPr>
              <a:buFont typeface="+mj-lt"/>
              <a:buAutoNum type="arabicPeriod"/>
              <a:defRPr/>
            </a:pPr>
            <a:r>
              <a:rPr lang="nl-NL" altLang="nl-NL" sz="1200" dirty="0"/>
              <a:t>Mitochondriële ziekten </a:t>
            </a:r>
          </a:p>
          <a:p>
            <a:pPr>
              <a:buFont typeface="+mj-lt"/>
              <a:buAutoNum type="arabicPeriod"/>
              <a:defRPr/>
            </a:pPr>
            <a:r>
              <a:rPr lang="nl-NL" altLang="nl-NL" sz="1200" dirty="0" err="1"/>
              <a:t>Noonan</a:t>
            </a:r>
            <a:r>
              <a:rPr lang="nl-NL" altLang="nl-NL" sz="1200" dirty="0"/>
              <a:t> Syndroom *</a:t>
            </a:r>
          </a:p>
          <a:p>
            <a:pPr>
              <a:buFont typeface="+mj-lt"/>
              <a:buAutoNum type="arabicPeriod"/>
              <a:defRPr/>
            </a:pPr>
            <a:r>
              <a:rPr lang="nl-NL" altLang="nl-NL" sz="1200" dirty="0" err="1">
                <a:solidFill>
                  <a:schemeClr val="bg1"/>
                </a:solidFill>
              </a:rPr>
              <a:t>Craniofaciale</a:t>
            </a:r>
            <a:r>
              <a:rPr lang="nl-NL" altLang="nl-NL" sz="1200" dirty="0">
                <a:solidFill>
                  <a:schemeClr val="bg1"/>
                </a:solidFill>
              </a:rPr>
              <a:t> aandoeningen *</a:t>
            </a:r>
          </a:p>
          <a:p>
            <a:pPr>
              <a:buFont typeface="+mj-lt"/>
              <a:buAutoNum type="arabicPeriod"/>
              <a:defRPr/>
            </a:pPr>
            <a:endParaRPr lang="nl-NL" altLang="nl-NL" sz="1200" dirty="0"/>
          </a:p>
          <a:p>
            <a:pPr marL="0" indent="0">
              <a:buNone/>
              <a:defRPr/>
            </a:pPr>
            <a:r>
              <a:rPr lang="en-US" altLang="nl-NL" sz="1200" u="sng" dirty="0"/>
              <a:t>In </a:t>
            </a:r>
            <a:r>
              <a:rPr lang="en-US" altLang="nl-NL" sz="1200" u="sng" dirty="0" err="1"/>
              <a:t>ontwikkeling</a:t>
            </a:r>
            <a:endParaRPr lang="en-US" altLang="nl-NL" sz="1200" u="sng" dirty="0"/>
          </a:p>
          <a:p>
            <a:pPr>
              <a:buFont typeface="+mj-lt"/>
              <a:buAutoNum type="arabicPeriod"/>
              <a:defRPr/>
            </a:pPr>
            <a:r>
              <a:rPr lang="nl-NL" altLang="nl-NL" sz="1200" dirty="0">
                <a:solidFill>
                  <a:schemeClr val="bg1"/>
                </a:solidFill>
              </a:rPr>
              <a:t>AL-Amyloïdose </a:t>
            </a:r>
          </a:p>
          <a:p>
            <a:pPr>
              <a:buFont typeface="+mj-lt"/>
              <a:buAutoNum type="arabicPeriod"/>
              <a:defRPr/>
            </a:pPr>
            <a:r>
              <a:rPr lang="nl-NL" altLang="nl-NL" sz="1200" dirty="0">
                <a:solidFill>
                  <a:schemeClr val="bg1"/>
                </a:solidFill>
              </a:rPr>
              <a:t>Anorectale malformaties</a:t>
            </a:r>
          </a:p>
          <a:p>
            <a:pPr>
              <a:buFont typeface="+mj-lt"/>
              <a:buAutoNum type="arabicPeriod"/>
              <a:defRPr/>
            </a:pPr>
            <a:r>
              <a:rPr lang="nl-NL" altLang="nl-NL" sz="1200" dirty="0">
                <a:solidFill>
                  <a:schemeClr val="bg1"/>
                </a:solidFill>
              </a:rPr>
              <a:t>Cluster van bijnierziekten</a:t>
            </a:r>
          </a:p>
          <a:p>
            <a:pPr>
              <a:buFont typeface="+mj-lt"/>
              <a:buAutoNum type="arabicPeriod"/>
              <a:defRPr/>
            </a:pPr>
            <a:r>
              <a:rPr lang="nl-NL" altLang="nl-NL" sz="1200" dirty="0"/>
              <a:t>Slokdarmafsluiting *</a:t>
            </a:r>
          </a:p>
          <a:p>
            <a:pPr>
              <a:buFont typeface="+mj-lt"/>
              <a:buAutoNum type="arabicPeriod"/>
              <a:defRPr/>
            </a:pPr>
            <a:r>
              <a:rPr lang="nl-NL" altLang="nl-NL" sz="1200" dirty="0"/>
              <a:t>Erfelijke stollingsstoornissen </a:t>
            </a:r>
          </a:p>
          <a:p>
            <a:pPr>
              <a:buFont typeface="+mj-lt"/>
              <a:buAutoNum type="arabicPeriod"/>
              <a:defRPr/>
            </a:pPr>
            <a:r>
              <a:rPr lang="nl-NL" altLang="nl-NL" sz="1200" dirty="0"/>
              <a:t>Primaire Scleroserende Cholangitis</a:t>
            </a:r>
          </a:p>
          <a:p>
            <a:pPr>
              <a:buFont typeface="+mj-lt"/>
              <a:buAutoNum type="arabicPeriod"/>
              <a:defRPr/>
            </a:pPr>
            <a:r>
              <a:rPr lang="en-US" altLang="nl-NL" sz="1200" dirty="0" err="1"/>
              <a:t>Parkinsonismen</a:t>
            </a:r>
            <a:endParaRPr lang="en-US" altLang="nl-NL" sz="1200" dirty="0"/>
          </a:p>
          <a:p>
            <a:pPr>
              <a:buFont typeface="+mj-lt"/>
              <a:buAutoNum type="arabicPeriod"/>
              <a:defRPr/>
            </a:pPr>
            <a:endParaRPr lang="nl-NL" altLang="nl-NL" sz="1200" dirty="0"/>
          </a:p>
          <a:p>
            <a:pPr marL="0" indent="0">
              <a:buNone/>
              <a:defRPr/>
            </a:pPr>
            <a:r>
              <a:rPr lang="nl-NL" altLang="nl-NL" sz="1200" u="sng" dirty="0"/>
              <a:t>Huisartsen</a:t>
            </a:r>
          </a:p>
          <a:p>
            <a:pPr>
              <a:buFont typeface="Wingdings" panose="05000000000000000000" pitchFamily="2" charset="2"/>
              <a:buChar char="Ø"/>
              <a:defRPr/>
            </a:pPr>
            <a:r>
              <a:rPr lang="nl-NL" altLang="nl-NL" sz="1200" dirty="0"/>
              <a:t>Huisartsenbrochures: 70 + 15 in ontwikkeling</a:t>
            </a:r>
            <a:endParaRPr lang="en-US" altLang="nl-NL" sz="1200" dirty="0"/>
          </a:p>
          <a:p>
            <a:pPr marL="0" indent="0">
              <a:buNone/>
              <a:defRPr/>
            </a:pPr>
            <a:endParaRPr lang="en-US" altLang="nl-NL" sz="1200" u="sng" dirty="0"/>
          </a:p>
          <a:p>
            <a:pPr marL="0" indent="0">
              <a:buNone/>
              <a:defRPr/>
            </a:pPr>
            <a:r>
              <a:rPr lang="en-US" altLang="nl-NL" sz="1200" u="sng" dirty="0"/>
              <a:t>* Patiënteninformatie</a:t>
            </a:r>
          </a:p>
          <a:p>
            <a:pPr>
              <a:buFont typeface="Wingdings" panose="05000000000000000000" pitchFamily="2" charset="2"/>
              <a:buChar char="ü"/>
              <a:defRPr/>
            </a:pPr>
            <a:r>
              <a:rPr lang="en-US" altLang="nl-NL" sz="1200" dirty="0" err="1"/>
              <a:t>Tubereuze</a:t>
            </a:r>
            <a:r>
              <a:rPr lang="en-US" altLang="nl-NL" sz="1200" dirty="0"/>
              <a:t> </a:t>
            </a:r>
            <a:r>
              <a:rPr lang="en-US" altLang="nl-NL" sz="1200" dirty="0" err="1"/>
              <a:t>Sclerose</a:t>
            </a:r>
            <a:r>
              <a:rPr lang="en-US" altLang="nl-NL" sz="1200" dirty="0"/>
              <a:t> Complex (TSC)</a:t>
            </a:r>
          </a:p>
          <a:p>
            <a:pPr>
              <a:buFont typeface="Wingdings" panose="05000000000000000000" pitchFamily="2" charset="2"/>
              <a:buChar char="ü"/>
              <a:defRPr/>
            </a:pPr>
            <a:r>
              <a:rPr lang="en-US" altLang="nl-NL" sz="1200" dirty="0" err="1"/>
              <a:t>Prenatale</a:t>
            </a:r>
            <a:r>
              <a:rPr lang="en-US" altLang="nl-NL" sz="1200" dirty="0"/>
              <a:t> CNV-</a:t>
            </a:r>
            <a:r>
              <a:rPr lang="en-US" altLang="nl-NL" sz="1200" dirty="0" err="1"/>
              <a:t>detectiediagnostiek</a:t>
            </a:r>
            <a:endParaRPr lang="en-US" altLang="nl-NL" sz="1200" dirty="0"/>
          </a:p>
          <a:p>
            <a:pPr>
              <a:buFont typeface="+mj-lt"/>
              <a:buAutoNum type="arabicPeriod"/>
              <a:defRPr/>
            </a:pPr>
            <a:endParaRPr lang="nl-NL" altLang="nl-NL" sz="1200" dirty="0"/>
          </a:p>
        </p:txBody>
      </p:sp>
      <p:sp>
        <p:nvSpPr>
          <p:cNvPr id="2" name="Tijdelijke aanduiding voor inhoud 1"/>
          <p:cNvSpPr>
            <a:spLocks noGrp="1"/>
          </p:cNvSpPr>
          <p:nvPr>
            <p:ph sz="half" idx="2"/>
          </p:nvPr>
        </p:nvSpPr>
        <p:spPr>
          <a:xfrm>
            <a:off x="4572000" y="620688"/>
            <a:ext cx="4166618" cy="5105400"/>
          </a:xfrm>
        </p:spPr>
        <p:txBody>
          <a:bodyPr anchor="t"/>
          <a:lstStyle/>
          <a:p>
            <a:pPr marL="0" indent="0">
              <a:buNone/>
              <a:defRPr/>
            </a:pPr>
            <a:endParaRPr lang="en-US" altLang="nl-NL" sz="1200" dirty="0"/>
          </a:p>
          <a:p>
            <a:pPr marL="0" indent="0">
              <a:buNone/>
              <a:defRPr/>
            </a:pPr>
            <a:r>
              <a:rPr lang="en-US" altLang="nl-NL" sz="1200" u="sng" dirty="0" err="1"/>
              <a:t>Generieke</a:t>
            </a:r>
            <a:r>
              <a:rPr lang="en-US" altLang="nl-NL" sz="1200" u="sng" dirty="0"/>
              <a:t> modules</a:t>
            </a:r>
          </a:p>
          <a:p>
            <a:pPr marL="0" indent="0">
              <a:buNone/>
              <a:defRPr/>
            </a:pPr>
            <a:endParaRPr lang="en-US" altLang="nl-NL" sz="1200" u="sng" dirty="0"/>
          </a:p>
          <a:p>
            <a:pPr>
              <a:buFont typeface="+mj-lt"/>
              <a:buAutoNum type="arabicPeriod"/>
              <a:defRPr/>
            </a:pPr>
            <a:r>
              <a:rPr lang="nl-NL" altLang="nl-NL" sz="1200" dirty="0"/>
              <a:t>Communicatie en voorlichting</a:t>
            </a:r>
          </a:p>
          <a:p>
            <a:pPr>
              <a:buFont typeface="+mj-lt"/>
              <a:buAutoNum type="arabicPeriod"/>
              <a:defRPr/>
            </a:pPr>
            <a:r>
              <a:rPr lang="nl-NL" altLang="nl-NL" sz="1200" dirty="0"/>
              <a:t>Farmaceutische zorg</a:t>
            </a:r>
          </a:p>
          <a:p>
            <a:pPr>
              <a:buFont typeface="+mj-lt"/>
              <a:buAutoNum type="arabicPeriod"/>
              <a:defRPr/>
            </a:pPr>
            <a:r>
              <a:rPr lang="nl-NL" altLang="nl-NL" sz="1200" dirty="0"/>
              <a:t>Erfelijkheid</a:t>
            </a:r>
          </a:p>
          <a:p>
            <a:pPr>
              <a:buFont typeface="+mj-lt"/>
              <a:buAutoNum type="arabicPeriod"/>
              <a:defRPr/>
            </a:pPr>
            <a:r>
              <a:rPr lang="nl-NL" altLang="nl-NL" sz="1200" dirty="0"/>
              <a:t>Erfelijkheid bij kanker</a:t>
            </a:r>
          </a:p>
          <a:p>
            <a:pPr>
              <a:buFont typeface="+mj-lt"/>
              <a:buAutoNum type="arabicPeriod"/>
              <a:defRPr/>
            </a:pPr>
            <a:r>
              <a:rPr lang="nl-NL" altLang="nl-NL" sz="1200" dirty="0"/>
              <a:t>Huisartsgeneeskundige zorg</a:t>
            </a:r>
          </a:p>
          <a:p>
            <a:pPr>
              <a:buFont typeface="+mj-lt"/>
              <a:buAutoNum type="arabicPeriod"/>
              <a:defRPr/>
            </a:pPr>
            <a:r>
              <a:rPr lang="nl-NL" altLang="nl-NL" sz="1200" dirty="0"/>
              <a:t>Preconceptie- en prenatale zorg</a:t>
            </a:r>
          </a:p>
          <a:p>
            <a:pPr>
              <a:buFont typeface="+mj-lt"/>
              <a:buAutoNum type="arabicPeriod"/>
              <a:defRPr/>
            </a:pPr>
            <a:r>
              <a:rPr lang="nl-NL" altLang="nl-NL" sz="1200" dirty="0"/>
              <a:t>Psychosociale zorg</a:t>
            </a:r>
          </a:p>
          <a:p>
            <a:pPr>
              <a:buFont typeface="+mj-lt"/>
              <a:buAutoNum type="arabicPeriod"/>
              <a:defRPr/>
            </a:pPr>
            <a:r>
              <a:rPr lang="nl-NL" altLang="nl-NL" sz="1200" dirty="0"/>
              <a:t>Registers</a:t>
            </a:r>
          </a:p>
          <a:p>
            <a:pPr>
              <a:buFont typeface="+mj-lt"/>
              <a:buAutoNum type="arabicPeriod"/>
              <a:defRPr/>
            </a:pPr>
            <a:r>
              <a:rPr lang="nl-NL" altLang="nl-NL" sz="1200" dirty="0"/>
              <a:t>Zelfmanagement</a:t>
            </a:r>
          </a:p>
          <a:p>
            <a:pPr>
              <a:buFont typeface="+mj-lt"/>
              <a:buAutoNum type="arabicPeriod"/>
              <a:defRPr/>
            </a:pPr>
            <a:r>
              <a:rPr lang="nl-NL" altLang="nl-NL" sz="1200" dirty="0"/>
              <a:t>Visiedocument Organisatie en Concentratie van zorg</a:t>
            </a:r>
          </a:p>
          <a:p>
            <a:pPr>
              <a:buFont typeface="+mj-lt"/>
              <a:buAutoNum type="arabicPeriod"/>
              <a:defRPr/>
            </a:pPr>
            <a:endParaRPr lang="nl-NL" altLang="nl-NL" sz="1200" dirty="0"/>
          </a:p>
          <a:p>
            <a:pPr>
              <a:buFont typeface="+mj-lt"/>
              <a:buAutoNum type="arabicPeriod"/>
              <a:defRPr/>
            </a:pPr>
            <a:endParaRPr lang="nl-NL" altLang="nl-NL" sz="1200" dirty="0"/>
          </a:p>
          <a:p>
            <a:pPr>
              <a:buFont typeface="Wingdings" panose="05000000000000000000" pitchFamily="2" charset="2"/>
              <a:buChar char="Ø"/>
              <a:defRPr/>
            </a:pPr>
            <a:endParaRPr lang="en-US" altLang="nl-NL" sz="1200" u="sng" dirty="0">
              <a:solidFill>
                <a:schemeClr val="bg1"/>
              </a:solidFill>
            </a:endParaRPr>
          </a:p>
          <a:p>
            <a:pPr>
              <a:buFont typeface="Wingdings" panose="05000000000000000000" pitchFamily="2" charset="2"/>
              <a:buChar char="Ø"/>
              <a:defRPr/>
            </a:pPr>
            <a:endParaRPr lang="en-US" altLang="nl-NL" sz="1200" dirty="0"/>
          </a:p>
          <a:p>
            <a:endParaRPr lang="nl-NL" sz="1200" dirty="0"/>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4860" y="5105400"/>
            <a:ext cx="2836677" cy="936104"/>
          </a:xfrm>
          <a:prstGeom prst="rect">
            <a:avLst/>
          </a:prstGeom>
        </p:spPr>
      </p:pic>
    </p:spTree>
    <p:extLst>
      <p:ext uri="{BB962C8B-B14F-4D97-AF65-F5344CB8AC3E}">
        <p14:creationId xmlns:p14="http://schemas.microsoft.com/office/powerpoint/2010/main" val="810772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noProof="0" dirty="0">
                <a:solidFill>
                  <a:srgbClr val="FFC000"/>
                </a:solidFill>
              </a:rPr>
              <a:t>Toetsing expertisecentra</a:t>
            </a:r>
          </a:p>
        </p:txBody>
      </p:sp>
      <p:pic>
        <p:nvPicPr>
          <p:cNvPr id="20" name="Afbeelding 19"/>
          <p:cNvPicPr>
            <a:picLocks noChangeAspect="1"/>
          </p:cNvPicPr>
          <p:nvPr/>
        </p:nvPicPr>
        <p:blipFill>
          <a:blip r:embed="rId2"/>
          <a:stretch>
            <a:fillRect/>
          </a:stretch>
        </p:blipFill>
        <p:spPr>
          <a:xfrm>
            <a:off x="1043608" y="1196752"/>
            <a:ext cx="7067620" cy="4607344"/>
          </a:xfrm>
          <a:prstGeom prst="rect">
            <a:avLst/>
          </a:prstGeom>
        </p:spPr>
      </p:pic>
    </p:spTree>
    <p:extLst>
      <p:ext uri="{BB962C8B-B14F-4D97-AF65-F5344CB8AC3E}">
        <p14:creationId xmlns:p14="http://schemas.microsoft.com/office/powerpoint/2010/main" val="1764153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259632" y="0"/>
            <a:ext cx="8001001" cy="639762"/>
          </a:xfrm>
        </p:spPr>
        <p:txBody>
          <a:bodyPr/>
          <a:lstStyle/>
          <a:p>
            <a:pPr algn="ctr"/>
            <a:r>
              <a:rPr lang="nl-NL" noProof="0" dirty="0">
                <a:solidFill>
                  <a:srgbClr val="FFC000"/>
                </a:solidFill>
              </a:rPr>
              <a:t>zichtopzeldzaam.nl         zeldzameaandoening.nl</a:t>
            </a:r>
          </a:p>
        </p:txBody>
      </p:sp>
      <p:pic>
        <p:nvPicPr>
          <p:cNvPr id="5" name="Afbeelding 4"/>
          <p:cNvPicPr>
            <a:picLocks noChangeAspect="1"/>
          </p:cNvPicPr>
          <p:nvPr/>
        </p:nvPicPr>
        <p:blipFill rotWithShape="1">
          <a:blip r:embed="rId3"/>
          <a:srcRect l="27556" t="12901" r="28344" b="19200"/>
          <a:stretch/>
        </p:blipFill>
        <p:spPr>
          <a:xfrm>
            <a:off x="323528" y="2060848"/>
            <a:ext cx="3575160" cy="3096344"/>
          </a:xfrm>
          <a:prstGeom prst="rect">
            <a:avLst/>
          </a:prstGeom>
        </p:spPr>
      </p:pic>
      <p:pic>
        <p:nvPicPr>
          <p:cNvPr id="6" name="Afbeelding 5"/>
          <p:cNvPicPr>
            <a:picLocks noChangeAspect="1"/>
          </p:cNvPicPr>
          <p:nvPr/>
        </p:nvPicPr>
        <p:blipFill>
          <a:blip r:embed="rId4"/>
          <a:stretch>
            <a:fillRect/>
          </a:stretch>
        </p:blipFill>
        <p:spPr>
          <a:xfrm>
            <a:off x="4932040" y="2060848"/>
            <a:ext cx="3913672" cy="3043541"/>
          </a:xfrm>
          <a:prstGeom prst="rect">
            <a:avLst/>
          </a:prstGeom>
        </p:spPr>
      </p:pic>
    </p:spTree>
    <p:extLst>
      <p:ext uri="{BB962C8B-B14F-4D97-AF65-F5344CB8AC3E}">
        <p14:creationId xmlns:p14="http://schemas.microsoft.com/office/powerpoint/2010/main" val="441056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noProof="0" dirty="0">
                <a:solidFill>
                  <a:srgbClr val="FFC000"/>
                </a:solidFill>
              </a:rPr>
              <a:t>Van expertisecentra naar </a:t>
            </a:r>
            <a:r>
              <a:rPr lang="nl-NL" dirty="0">
                <a:solidFill>
                  <a:srgbClr val="FFC000"/>
                </a:solidFill>
              </a:rPr>
              <a:t>nationale </a:t>
            </a:r>
            <a:r>
              <a:rPr lang="nl-NL" noProof="0" dirty="0">
                <a:solidFill>
                  <a:srgbClr val="FFC000"/>
                </a:solidFill>
              </a:rPr>
              <a:t>expertisenetwerken</a:t>
            </a:r>
          </a:p>
        </p:txBody>
      </p:sp>
      <p:sp>
        <p:nvSpPr>
          <p:cNvPr id="6" name="Tijdelijke aanduiding voor inhoud 5"/>
          <p:cNvSpPr>
            <a:spLocks noGrp="1"/>
          </p:cNvSpPr>
          <p:nvPr>
            <p:ph idx="1"/>
          </p:nvPr>
        </p:nvSpPr>
        <p:spPr>
          <a:xfrm>
            <a:off x="685800" y="1295400"/>
            <a:ext cx="3886200" cy="5105400"/>
          </a:xfrm>
        </p:spPr>
        <p:txBody>
          <a:bodyPr/>
          <a:lstStyle/>
          <a:p>
            <a:pPr marL="457200" indent="-457200">
              <a:buFont typeface="+mj-lt"/>
              <a:buAutoNum type="arabicPeriod"/>
              <a:defRPr/>
            </a:pPr>
            <a:r>
              <a:rPr lang="nl-NL" altLang="nl-NL" dirty="0">
                <a:solidFill>
                  <a:schemeClr val="bg1"/>
                </a:solidFill>
              </a:rPr>
              <a:t>NF1 </a:t>
            </a:r>
          </a:p>
          <a:p>
            <a:pPr marL="457200" indent="-457200">
              <a:buFont typeface="+mj-lt"/>
              <a:buAutoNum type="arabicPeriod"/>
              <a:defRPr/>
            </a:pPr>
            <a:r>
              <a:rPr lang="nl-NL" altLang="nl-NL" dirty="0">
                <a:solidFill>
                  <a:schemeClr val="bg1"/>
                </a:solidFill>
              </a:rPr>
              <a:t>NF2</a:t>
            </a:r>
          </a:p>
          <a:p>
            <a:pPr marL="457200" indent="-457200">
              <a:buFont typeface="+mj-lt"/>
              <a:buAutoNum type="arabicPeriod"/>
              <a:defRPr/>
            </a:pPr>
            <a:r>
              <a:rPr lang="nl-NL" altLang="nl-NL" dirty="0">
                <a:solidFill>
                  <a:schemeClr val="bg1"/>
                </a:solidFill>
              </a:rPr>
              <a:t>Fragiele X Syndroom</a:t>
            </a:r>
          </a:p>
          <a:p>
            <a:pPr marL="457200" indent="-457200">
              <a:buFont typeface="+mj-lt"/>
              <a:buAutoNum type="arabicPeriod"/>
              <a:defRPr/>
            </a:pPr>
            <a:r>
              <a:rPr lang="nl-NL" altLang="nl-NL" dirty="0">
                <a:solidFill>
                  <a:schemeClr val="bg1"/>
                </a:solidFill>
              </a:rPr>
              <a:t>Vasculitis</a:t>
            </a:r>
          </a:p>
          <a:p>
            <a:pPr marL="457200" indent="-457200">
              <a:buFont typeface="+mj-lt"/>
              <a:buAutoNum type="arabicPeriod"/>
              <a:defRPr/>
            </a:pPr>
            <a:r>
              <a:rPr lang="nl-NL" altLang="nl-NL" dirty="0" err="1">
                <a:solidFill>
                  <a:schemeClr val="bg1"/>
                </a:solidFill>
              </a:rPr>
              <a:t>Craniofaciale</a:t>
            </a:r>
            <a:r>
              <a:rPr lang="nl-NL" altLang="nl-NL" dirty="0">
                <a:solidFill>
                  <a:schemeClr val="bg1"/>
                </a:solidFill>
              </a:rPr>
              <a:t> aandoeningen</a:t>
            </a:r>
          </a:p>
          <a:p>
            <a:pPr marL="457200" indent="-457200">
              <a:buFont typeface="+mj-lt"/>
              <a:buAutoNum type="arabicPeriod"/>
              <a:defRPr/>
            </a:pPr>
            <a:r>
              <a:rPr lang="nl-NL" altLang="nl-NL" dirty="0">
                <a:solidFill>
                  <a:schemeClr val="bg1"/>
                </a:solidFill>
              </a:rPr>
              <a:t>DSD</a:t>
            </a:r>
          </a:p>
          <a:p>
            <a:pPr marL="457200" indent="-457200">
              <a:buFont typeface="+mj-lt"/>
              <a:buAutoNum type="arabicPeriod"/>
              <a:defRPr/>
            </a:pPr>
            <a:r>
              <a:rPr lang="nl-NL" altLang="nl-NL" dirty="0">
                <a:solidFill>
                  <a:schemeClr val="bg1"/>
                </a:solidFill>
              </a:rPr>
              <a:t>10 pilots (‘Samen beslissen’)</a:t>
            </a:r>
          </a:p>
          <a:p>
            <a:endParaRPr lang="nl-NL" dirty="0"/>
          </a:p>
        </p:txBody>
      </p:sp>
      <p:pic>
        <p:nvPicPr>
          <p:cNvPr id="7" name="Afbeelding 6"/>
          <p:cNvPicPr>
            <a:picLocks noChangeAspect="1"/>
          </p:cNvPicPr>
          <p:nvPr/>
        </p:nvPicPr>
        <p:blipFill>
          <a:blip r:embed="rId2"/>
          <a:stretch>
            <a:fillRect/>
          </a:stretch>
        </p:blipFill>
        <p:spPr>
          <a:xfrm>
            <a:off x="4788024" y="1484784"/>
            <a:ext cx="4179383" cy="4555976"/>
          </a:xfrm>
          <a:prstGeom prst="rect">
            <a:avLst/>
          </a:prstGeom>
        </p:spPr>
      </p:pic>
    </p:spTree>
    <p:extLst>
      <p:ext uri="{BB962C8B-B14F-4D97-AF65-F5344CB8AC3E}">
        <p14:creationId xmlns:p14="http://schemas.microsoft.com/office/powerpoint/2010/main" val="1008040682"/>
      </p:ext>
    </p:extLst>
  </p:cSld>
  <p:clrMapOvr>
    <a:masterClrMapping/>
  </p:clrMapOvr>
</p:sld>
</file>

<file path=ppt/theme/theme1.xml><?xml version="1.0" encoding="utf-8"?>
<a:theme xmlns:a="http://schemas.openxmlformats.org/drawingml/2006/main">
  <a:themeElements>
    <a:clrScheme name="">
      <a:dk1>
        <a:srgbClr val="FFFFFF"/>
      </a:dk1>
      <a:lt1>
        <a:srgbClr val="000000"/>
      </a:lt1>
      <a:dk2>
        <a:srgbClr val="808080"/>
      </a:dk2>
      <a:lt2>
        <a:srgbClr val="000000"/>
      </a:lt2>
      <a:accent1>
        <a:srgbClr val="BBE0E3"/>
      </a:accent1>
      <a:accent2>
        <a:srgbClr val="333399"/>
      </a:accent2>
      <a:accent3>
        <a:srgbClr val="000000"/>
      </a:accent3>
      <a:accent4>
        <a:srgbClr val="000000"/>
      </a:accent4>
      <a:accent5>
        <a:srgbClr val="000000"/>
      </a:accent5>
      <a:accent6>
        <a:srgbClr val="000000"/>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fillStyleLst>
      <a:lnStyleLst>
        <a:ln w="9259"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3000" dir="5400000" rotWithShape="0">
              <a:schemeClr val="phClr">
                <a:alpha val="38000"/>
              </a:schemeClr>
            </a:outerShdw>
          </a:effectLst>
        </a:effectStyle>
        <a:effectStyle>
          <a:effectLst>
            <a:outerShdw blurRad="40000" dist="23000" dir="5400000" rotWithShape="0">
              <a:schemeClr val="phClr">
                <a:alpha val="35000"/>
              </a:schemeClr>
            </a:outerShdw>
          </a:effectLst>
        </a:effectStyle>
        <a:effectStyle>
          <a:effectLst>
            <a:outerShdw blurRad="40000" dist="23000" dir="5400000" rotWithShape="0">
              <a:schemeClr val="phClr">
                <a:alpha val="35000"/>
              </a:schemeClr>
            </a:outerShdw>
          </a:effectLst>
        </a:effectStyle>
      </a:effectStyleLst>
      <a:bgFillStyleLst>
        <a:solidFill>
          <a:schemeClr val="phClr"/>
        </a:solidFill>
        <a:gradFill rotWithShape="1">
          <a:gsLst>
            <a:gs pos="0">
              <a:schemeClr val="phClr"/>
            </a:gs>
            <a:gs pos="35000">
              <a:schemeClr val="phClr"/>
            </a:gs>
            <a:gs pos="100000">
              <a:schemeClr val="phClr"/>
            </a:gs>
          </a:gsLst>
        </a:gradFill>
        <a:gradFill rotWithShape="1">
          <a:gsLst>
            <a:gs pos="0">
              <a:schemeClr val="phClr"/>
            </a:gs>
            <a:gs pos="35000">
              <a:schemeClr val="phClr"/>
            </a:gs>
            <a:gs pos="100000">
              <a:schemeClr val="phClr"/>
            </a:gs>
          </a:gsLst>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Narrow"/>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Palatino"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Palatino"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9407</TotalTime>
  <Words>1442</Words>
  <Application>Microsoft Office PowerPoint</Application>
  <PresentationFormat>Diavoorstelling (4:3)</PresentationFormat>
  <Paragraphs>242</Paragraphs>
  <Slides>27</Slides>
  <Notes>8</Notes>
  <HiddenSlides>0</HiddenSlides>
  <MMClips>0</MMClips>
  <ScaleCrop>false</ScaleCrop>
  <HeadingPairs>
    <vt:vector size="6" baseType="variant">
      <vt:variant>
        <vt:lpstr>Gebruikte lettertypen</vt:lpstr>
      </vt:variant>
      <vt:variant>
        <vt:i4>8</vt:i4>
      </vt:variant>
      <vt:variant>
        <vt:lpstr>Thema</vt:lpstr>
      </vt:variant>
      <vt:variant>
        <vt:i4>2</vt:i4>
      </vt:variant>
      <vt:variant>
        <vt:lpstr>Diatitels</vt:lpstr>
      </vt:variant>
      <vt:variant>
        <vt:i4>27</vt:i4>
      </vt:variant>
    </vt:vector>
  </HeadingPairs>
  <TitlesOfParts>
    <vt:vector size="37" baseType="lpstr">
      <vt:lpstr>SimSun</vt:lpstr>
      <vt:lpstr>Arial</vt:lpstr>
      <vt:lpstr>Arial Narrow</vt:lpstr>
      <vt:lpstr>Calibri</vt:lpstr>
      <vt:lpstr>Palatino</vt:lpstr>
      <vt:lpstr>Times</vt:lpstr>
      <vt:lpstr>Times New Roman</vt:lpstr>
      <vt:lpstr>Wingdings</vt:lpstr>
      <vt:lpstr/>
      <vt:lpstr>Blank Presentation</vt:lpstr>
      <vt:lpstr> </vt:lpstr>
      <vt:lpstr>PowerPoint-presentatie</vt:lpstr>
      <vt:lpstr>VSOP: 74 lidorganisaties  </vt:lpstr>
      <vt:lpstr>Zeldzame aandoeningen</vt:lpstr>
      <vt:lpstr>VSOP: organisatie en werkterreinen  </vt:lpstr>
      <vt:lpstr>Kwaliteitsinstrumenten VSOP</vt:lpstr>
      <vt:lpstr>Toetsing expertisecentra</vt:lpstr>
      <vt:lpstr>zichtopzeldzaam.nl         zeldzameaandoening.nl</vt:lpstr>
      <vt:lpstr>Van expertisecentra naar nationale expertisenetwerken</vt:lpstr>
      <vt:lpstr>Van expertisecentra naar Europese expertisenetwerken</vt:lpstr>
      <vt:lpstr>24 ERN’s</vt:lpstr>
      <vt:lpstr>EURORDIS-NORD-CORD Joint Declaration of 10 Key Principles for Rare Disease Patient Registries  </vt:lpstr>
      <vt:lpstr>EUCERD CORE RECOMMENDATIONS ON RD PATIENT REGISTRATION AND DATA COLLECTION TO THE EUROPEAN COMMISSION, MEMBER STATES AND ALL STAKEHOLDERS 2013</vt:lpstr>
      <vt:lpstr>PowerPoint-presentatie</vt:lpstr>
      <vt:lpstr>PowerPoint-presentatie</vt:lpstr>
      <vt:lpstr>PowerPoint-presentatie</vt:lpstr>
      <vt:lpstr>PowerPoint-presentatie</vt:lpstr>
      <vt:lpstr>PowerPoint-presentatie</vt:lpstr>
      <vt:lpstr>PowerPoint-presentatie</vt:lpstr>
      <vt:lpstr>Patient involvement in biobanking en registries</vt:lpstr>
      <vt:lpstr>Algemene conclusies conferentie VWS Kwaliteitsregisters 3 0 juni 2016 </vt:lpstr>
      <vt:lpstr>15 december 2016: Actieplan gepast gebruik van geneesmiddelen</vt:lpstr>
      <vt:lpstr>Registers: verkenning VWS</vt:lpstr>
      <vt:lpstr>Registers: aandachtspunten VSOP</vt:lpstr>
      <vt:lpstr>PowerPoint-presentatie</vt:lpstr>
      <vt:lpstr>Samenwerking</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Cor Oosterwijk</dc:creator>
  <cp:lastModifiedBy>Gebruiker</cp:lastModifiedBy>
  <cp:revision>333</cp:revision>
  <cp:lastPrinted>2017-06-16T10:25:59Z</cp:lastPrinted>
  <dcterms:modified xsi:type="dcterms:W3CDTF">2017-06-17T09:18:30Z</dcterms:modified>
</cp:coreProperties>
</file>